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82" r:id="rId3"/>
    <p:sldId id="335" r:id="rId4"/>
    <p:sldId id="285" r:id="rId5"/>
    <p:sldId id="327" r:id="rId6"/>
    <p:sldId id="294" r:id="rId7"/>
    <p:sldId id="295" r:id="rId8"/>
    <p:sldId id="330" r:id="rId9"/>
    <p:sldId id="289" r:id="rId10"/>
    <p:sldId id="286" r:id="rId11"/>
    <p:sldId id="288" r:id="rId12"/>
    <p:sldId id="333" r:id="rId13"/>
    <p:sldId id="328" r:id="rId14"/>
    <p:sldId id="329" r:id="rId15"/>
    <p:sldId id="343" r:id="rId16"/>
    <p:sldId id="342" r:id="rId17"/>
    <p:sldId id="290" r:id="rId18"/>
    <p:sldId id="344" r:id="rId19"/>
    <p:sldId id="352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09" r:id="rId28"/>
    <p:sldId id="299" r:id="rId29"/>
    <p:sldId id="300" r:id="rId30"/>
    <p:sldId id="336" r:id="rId31"/>
    <p:sldId id="301" r:id="rId32"/>
    <p:sldId id="302" r:id="rId33"/>
    <p:sldId id="337" r:id="rId34"/>
    <p:sldId id="303" r:id="rId35"/>
    <p:sldId id="304" r:id="rId36"/>
    <p:sldId id="305" r:id="rId37"/>
    <p:sldId id="310" r:id="rId38"/>
    <p:sldId id="325" r:id="rId39"/>
    <p:sldId id="316" r:id="rId40"/>
    <p:sldId id="323" r:id="rId41"/>
    <p:sldId id="324" r:id="rId42"/>
    <p:sldId id="311" r:id="rId43"/>
    <p:sldId id="353" r:id="rId44"/>
    <p:sldId id="326" r:id="rId45"/>
    <p:sldId id="298" r:id="rId46"/>
    <p:sldId id="338" r:id="rId47"/>
    <p:sldId id="339" r:id="rId48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AA23328-7F2B-4DBB-ACC3-714D8A46A614}">
          <p14:sldIdLst>
            <p14:sldId id="256"/>
          </p14:sldIdLst>
        </p14:section>
        <p14:section name="1. 목차" id="{C8320C82-382E-46F9-9BEF-142E2DE34104}">
          <p14:sldIdLst>
            <p14:sldId id="282"/>
            <p14:sldId id="335"/>
          </p14:sldIdLst>
        </p14:section>
        <p14:section name="2. 제품의 특징" id="{CA2521F2-2692-4630-94D0-FABABE788FFF}">
          <p14:sldIdLst>
            <p14:sldId id="285"/>
          </p14:sldIdLst>
        </p14:section>
        <p14:section name="3. 시스템의 구성" id="{A0F30E3D-1E8C-46F0-A8B6-60162B71B1A5}">
          <p14:sldIdLst>
            <p14:sldId id="327"/>
          </p14:sldIdLst>
        </p14:section>
        <p14:section name="4. 제품의 구성" id="{75CE181F-D3F6-4589-BABA-1B3347744920}">
          <p14:sldIdLst>
            <p14:sldId id="294"/>
            <p14:sldId id="295"/>
          </p14:sldIdLst>
        </p14:section>
        <p14:section name="5. 제품의 배선" id="{143AAE68-1516-488E-87F8-A12448959272}">
          <p14:sldIdLst>
            <p14:sldId id="330"/>
            <p14:sldId id="289"/>
            <p14:sldId id="286"/>
            <p14:sldId id="288"/>
            <p14:sldId id="333"/>
          </p14:sldIdLst>
        </p14:section>
        <p14:section name="6. 통신 프로토콜" id="{D66632DF-1473-4F1A-84BA-2EEB81B804F2}">
          <p14:sldIdLst>
            <p14:sldId id="328"/>
            <p14:sldId id="329"/>
            <p14:sldId id="343"/>
            <p14:sldId id="342"/>
          </p14:sldIdLst>
        </p14:section>
        <p14:section name="7. 명령 프로토콜 개요" id="{F7FAB4B6-B243-4828-8B18-EC2E7628FD1D}">
          <p14:sldIdLst>
            <p14:sldId id="290"/>
          </p14:sldIdLst>
        </p14:section>
        <p14:section name="8. 모터 구동 파라미터 설정" id="{B81E15BB-60E3-40E7-A938-EB6133068131}">
          <p14:sldIdLst>
            <p14:sldId id="344"/>
            <p14:sldId id="352"/>
            <p14:sldId id="345"/>
            <p14:sldId id="346"/>
            <p14:sldId id="347"/>
            <p14:sldId id="348"/>
            <p14:sldId id="349"/>
            <p14:sldId id="350"/>
            <p14:sldId id="351"/>
          </p14:sldIdLst>
        </p14:section>
        <p14:section name="9. 명령 프로토콜 설명" id="{7E4CA7E6-12CF-4EEC-B8E5-AF3936CDDACE}">
          <p14:sldIdLst>
            <p14:sldId id="309"/>
            <p14:sldId id="299"/>
            <p14:sldId id="300"/>
            <p14:sldId id="336"/>
            <p14:sldId id="301"/>
            <p14:sldId id="302"/>
            <p14:sldId id="337"/>
            <p14:sldId id="303"/>
            <p14:sldId id="304"/>
            <p14:sldId id="305"/>
          </p14:sldIdLst>
        </p14:section>
        <p14:section name="10. 명령 프로토콜 예시" id="{4468545C-F379-460D-9854-0BE43EBD2CC0}">
          <p14:sldIdLst>
            <p14:sldId id="310"/>
            <p14:sldId id="325"/>
            <p14:sldId id="316"/>
            <p14:sldId id="323"/>
            <p14:sldId id="324"/>
            <p14:sldId id="311"/>
            <p14:sldId id="353"/>
            <p14:sldId id="326"/>
            <p14:sldId id="298"/>
          </p14:sldIdLst>
        </p14:section>
        <p14:section name="11. Fault 처리" id="{14718EDE-06AF-469F-8D09-8F8E5FFAFE7C}">
          <p14:sldIdLst>
            <p14:sldId id="338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8567" autoAdjust="0"/>
  </p:normalViewPr>
  <p:slideViewPr>
    <p:cSldViewPr>
      <p:cViewPr>
        <p:scale>
          <a:sx n="75" d="100"/>
          <a:sy n="75" d="100"/>
        </p:scale>
        <p:origin x="-2808" y="-10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EA3D8-4B61-423F-9255-8399268E5648}" type="datetimeFigureOut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1518D-F0CA-4869-83CC-F69832D13E2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49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1518D-F0CA-4869-83CC-F69832D13E2B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218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B000-84C5-47E5-B5D7-D492926DCA86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622-5312-4B69-BCD5-4179B00152A8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0689-BA7C-4B24-8B8E-3A959E96E7B9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8307-C956-4D78-9C2E-C292A0399129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1793-BEFE-4702-AC61-78AE0A311022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7D33-2BC2-4E07-A781-9B9E4DAD25DA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8D48-7C86-473F-8707-384F583CF348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30A4-C118-4576-B8F6-15AD0C8DF739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447F0-B627-4356-870F-812018431FAA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6865D-2C1F-4618-9107-BE9FA866CCB5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817E-5DBB-4EDC-A3CA-A806FE8C9E55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0F9C-4488-4F47-989D-BD61439DB8C0}" type="datetime1">
              <a:rPr lang="ko-KR" altLang="en-US" smtClean="0"/>
              <a:pPr/>
              <a:t>2017-03-06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- 2 -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58918-753E-40C0-97F6-987DB24B71F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751223" y="276883"/>
            <a:ext cx="7560840" cy="11521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500" dirty="0" smtClean="0">
                <a:latin typeface="HY견고딕" pitchFamily="18" charset="-127"/>
                <a:ea typeface="HY견고딕" pitchFamily="18" charset="-127"/>
              </a:rPr>
              <a:t>MBBL-2ACD </a:t>
            </a:r>
            <a:endParaRPr lang="ko-KR" altLang="en-US" sz="55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8739" y="5827330"/>
            <a:ext cx="27334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b="1" dirty="0" smtClean="0">
                <a:latin typeface="HY견고딕" pitchFamily="18" charset="-127"/>
                <a:ea typeface="HY견고딕" pitchFamily="18" charset="-127"/>
              </a:rPr>
              <a:t>Motion Bank</a:t>
            </a:r>
            <a:endParaRPr lang="ko-KR" altLang="en-US" sz="30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733256"/>
            <a:ext cx="84780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655512"/>
            <a:ext cx="527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BLDC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모터 드라이버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컨트롤러 사용 설명서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" descr="C:\Users\user\Desktop\Resized_20170209_09325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375" y1="45985" x2="76797" y2="61314"/>
                        <a14:foregroundMark x1="77656" y1="56934" x2="77500" y2="61001"/>
                        <a14:backgroundMark x1="25078" y1="71846" x2="74922" y2="72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12733" r="19209" b="21169"/>
          <a:stretch/>
        </p:blipFill>
        <p:spPr bwMode="auto">
          <a:xfrm>
            <a:off x="4531643" y="2587925"/>
            <a:ext cx="3176147" cy="24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Resized_20170215_17441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78" b="90078" l="7508" r="95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000">
            <a:off x="1269857" y="1473589"/>
            <a:ext cx="3659479" cy="45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5.3 Motor/Hall Sensor 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배선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086925"/>
            <a:ext cx="85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사용하시는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BLDC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U, V, W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상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상을 정확히 확인 후 결선해 주십시오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잘못된 결선은 제어기와 모터의 파손 원인이 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231950" y="152636"/>
            <a:ext cx="3472451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배</a:t>
            </a:r>
            <a:r>
              <a:rPr lang="ko-KR" altLang="en-US" sz="40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선</a:t>
            </a:r>
          </a:p>
        </p:txBody>
      </p:sp>
      <p:pic>
        <p:nvPicPr>
          <p:cNvPr id="3074" name="Picture 2" descr="C:\Users\user\Desktop\1\제목 없음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11190" r="11975" b="25098"/>
          <a:stretch/>
        </p:blipFill>
        <p:spPr bwMode="auto">
          <a:xfrm>
            <a:off x="6300192" y="1850318"/>
            <a:ext cx="2281239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7344308" y="1661678"/>
            <a:ext cx="144016" cy="147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U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6014603" y="2055317"/>
            <a:ext cx="324036" cy="182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7092280" y="3573016"/>
            <a:ext cx="288032" cy="182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8064388" y="2589847"/>
            <a:ext cx="180020" cy="182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12360" y="267291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HY견고딕" pitchFamily="18" charset="-127"/>
                <a:ea typeface="HY견고딕" pitchFamily="18" charset="-127"/>
              </a:rPr>
              <a:t>H2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64288" y="3527922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HY견고딕" pitchFamily="18" charset="-127"/>
                <a:ea typeface="HY견고딕" pitchFamily="18" charset="-127"/>
              </a:rPr>
              <a:t>H1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" name="Picture 2" descr="C:\Users\user\Desktop\제품 메뉴얼\MBBL-2ACD\Resized_20170118_18331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backgroundMark x1="13347" y1="20625" x2="3233" y2="25156"/>
                        <a14:backgroundMark x1="94995" y1="20469" x2="96872" y2="51484"/>
                        <a14:backgroundMark x1="2607" y1="39141" x2="2920" y2="48906"/>
                        <a14:backgroundMark x1="5422" y1="63438" x2="4484" y2="65000"/>
                        <a14:backgroundMark x1="6048" y1="68750" x2="4171" y2="69531"/>
                        <a14:backgroundMark x1="6152" y1="52344" x2="5422" y2="65234"/>
                        <a14:backgroundMark x1="6152" y1="64219" x2="6152" y2="65469"/>
                        <a14:backgroundMark x1="5735" y1="46484" x2="6465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09" b="26313"/>
          <a:stretch/>
        </p:blipFill>
        <p:spPr bwMode="auto">
          <a:xfrm rot="10800000">
            <a:off x="223083" y="1916832"/>
            <a:ext cx="4142478" cy="27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직선 연결선 14"/>
          <p:cNvCxnSpPr/>
          <p:nvPr/>
        </p:nvCxnSpPr>
        <p:spPr>
          <a:xfrm>
            <a:off x="3931514" y="2483316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3931514" y="2405693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931514" y="2588449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3931514" y="2688179"/>
            <a:ext cx="5275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3931514" y="2809602"/>
            <a:ext cx="5275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/>
          <p:nvPr/>
        </p:nvCxnSpPr>
        <p:spPr>
          <a:xfrm>
            <a:off x="3931514" y="3458017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>
            <a:off x="3931514" y="3380394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3931514" y="3593609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3931514" y="3684987"/>
            <a:ext cx="5275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3931514" y="3989581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/>
          <p:cNvCxnSpPr/>
          <p:nvPr/>
        </p:nvCxnSpPr>
        <p:spPr>
          <a:xfrm>
            <a:off x="3931514" y="3902115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3931514" y="4111419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3931514" y="3806825"/>
            <a:ext cx="5275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>
            <a:off x="3931514" y="2970666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3931514" y="2893043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3931514" y="3075800"/>
            <a:ext cx="5275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92849" y="2258869"/>
            <a:ext cx="125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U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V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W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VCC (5V)</a:t>
            </a: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GND</a:t>
            </a: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1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2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3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ko-KR" altLang="en-US" sz="7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92849" y="3284984"/>
            <a:ext cx="147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U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V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MOTOR W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VCC (5V)</a:t>
            </a: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GND</a:t>
            </a: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1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2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en-US" altLang="ko-KR" sz="7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700" dirty="0" smtClean="0">
                <a:latin typeface="HY견고딕" pitchFamily="18" charset="-127"/>
                <a:ea typeface="HY견고딕" pitchFamily="18" charset="-127"/>
              </a:rPr>
              <a:t>Hall Sensor 3</a:t>
            </a:r>
            <a:r>
              <a:rPr lang="ko-KR" altLang="en-US" sz="700" dirty="0" smtClean="0">
                <a:latin typeface="HY견고딕" pitchFamily="18" charset="-127"/>
                <a:ea typeface="HY견고딕" pitchFamily="18" charset="-127"/>
              </a:rPr>
              <a:t>상</a:t>
            </a:r>
            <a:endParaRPr lang="ko-KR" altLang="en-US" sz="7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89722" y="5229200"/>
            <a:ext cx="121838" cy="1218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489722" y="5971458"/>
            <a:ext cx="121838" cy="1218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75556" y="5843009"/>
            <a:ext cx="85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Hall Sensor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배선을 확인 하신 후 정확히 결선해 주십시오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잘못된 결선은 제어기와 모터의 파손 원인이 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- 9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084168" y="2024844"/>
            <a:ext cx="396044" cy="32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8379241" y="1783877"/>
            <a:ext cx="396044" cy="56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8379241" y="3512069"/>
            <a:ext cx="396044" cy="56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388424" y="3501008"/>
            <a:ext cx="144016" cy="14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V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084168" y="3512069"/>
            <a:ext cx="396044" cy="56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336196" y="3501008"/>
            <a:ext cx="144016" cy="150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W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6768244" y="2349170"/>
            <a:ext cx="216024" cy="179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2385464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HY견고딕" pitchFamily="18" charset="-127"/>
                <a:ea typeface="HY견고딕" pitchFamily="18" charset="-127"/>
              </a:rPr>
              <a:t>H3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4" name="직선 연결선 13"/>
          <p:cNvCxnSpPr>
            <a:stCxn id="33" idx="1"/>
          </p:cNvCxnSpPr>
          <p:nvPr/>
        </p:nvCxnSpPr>
        <p:spPr>
          <a:xfrm flipH="1" flipV="1">
            <a:off x="6074060" y="3573136"/>
            <a:ext cx="262136" cy="2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6074060" y="2570241"/>
            <a:ext cx="0" cy="1011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H="1">
            <a:off x="5076056" y="2564904"/>
            <a:ext cx="99800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38" idx="1"/>
          </p:cNvCxnSpPr>
          <p:nvPr/>
        </p:nvCxnSpPr>
        <p:spPr>
          <a:xfrm flipH="1">
            <a:off x="6084168" y="1735249"/>
            <a:ext cx="12601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074060" y="1738425"/>
            <a:ext cx="0" cy="610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 flipH="1">
            <a:off x="5076056" y="2349170"/>
            <a:ext cx="998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>
            <a:stCxn id="34" idx="2"/>
          </p:cNvCxnSpPr>
          <p:nvPr/>
        </p:nvCxnSpPr>
        <p:spPr>
          <a:xfrm>
            <a:off x="8460432" y="3645264"/>
            <a:ext cx="0" cy="593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 flipH="1">
            <a:off x="6176621" y="4239091"/>
            <a:ext cx="2283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V="1">
            <a:off x="6176621" y="2456891"/>
            <a:ext cx="0" cy="178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 flipH="1">
            <a:off x="5076056" y="2456892"/>
            <a:ext cx="11005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5" name="직선 연결선 3094"/>
          <p:cNvCxnSpPr/>
          <p:nvPr/>
        </p:nvCxnSpPr>
        <p:spPr>
          <a:xfrm>
            <a:off x="5292080" y="2888360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>
            <a:off x="5292080" y="2996952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>
            <a:off x="5292080" y="3104964"/>
            <a:ext cx="9901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7" name="직선 연결선 3096"/>
          <p:cNvCxnSpPr/>
          <p:nvPr/>
        </p:nvCxnSpPr>
        <p:spPr>
          <a:xfrm>
            <a:off x="5868144" y="2888360"/>
            <a:ext cx="0" cy="1152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9" name="직선 연결선 3098"/>
          <p:cNvCxnSpPr/>
          <p:nvPr/>
        </p:nvCxnSpPr>
        <p:spPr>
          <a:xfrm>
            <a:off x="5868144" y="4041068"/>
            <a:ext cx="1572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>
            <a:endCxn id="7" idx="2"/>
          </p:cNvCxnSpPr>
          <p:nvPr/>
        </p:nvCxnSpPr>
        <p:spPr>
          <a:xfrm flipH="1">
            <a:off x="6282190" y="2345994"/>
            <a:ext cx="198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>
            <a:stCxn id="7" idx="2"/>
          </p:cNvCxnSpPr>
          <p:nvPr/>
        </p:nvCxnSpPr>
        <p:spPr>
          <a:xfrm>
            <a:off x="6282190" y="2345994"/>
            <a:ext cx="0" cy="758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 flipH="1" flipV="1">
            <a:off x="8379241" y="1556792"/>
            <a:ext cx="9183" cy="792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/>
          <p:cNvCxnSpPr/>
          <p:nvPr/>
        </p:nvCxnSpPr>
        <p:spPr>
          <a:xfrm flipH="1">
            <a:off x="5940152" y="1556792"/>
            <a:ext cx="2439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/>
          <p:cNvCxnSpPr/>
          <p:nvPr/>
        </p:nvCxnSpPr>
        <p:spPr>
          <a:xfrm>
            <a:off x="5940152" y="1556792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4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5.4 Encoder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배선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1900" y="4645710"/>
            <a:ext cx="3780420" cy="3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번 핀을 의미합니다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user\Desktop\제품 메뉴얼\MBBL-2ACD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91" l="0" r="100000">
                        <a14:backgroundMark x1="90824" y1="11719" x2="92701" y2="53594"/>
                        <a14:backgroundMark x1="2503" y1="14922" x2="3962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64" y="1489471"/>
            <a:ext cx="3070125" cy="33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5364088" y="2852936"/>
            <a:ext cx="81793" cy="912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3446091" y="3265757"/>
            <a:ext cx="81793" cy="912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 flipV="1">
            <a:off x="3563888" y="4703467"/>
            <a:ext cx="144016" cy="1946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7272300" y="2369205"/>
            <a:ext cx="576064" cy="1400090"/>
            <a:chOff x="4355976" y="1596862"/>
            <a:chExt cx="576064" cy="1400090"/>
          </a:xfrm>
        </p:grpSpPr>
        <p:sp>
          <p:nvSpPr>
            <p:cNvPr id="9" name="직사각형 8"/>
            <p:cNvSpPr/>
            <p:nvPr/>
          </p:nvSpPr>
          <p:spPr>
            <a:xfrm>
              <a:off x="4355976" y="1596862"/>
              <a:ext cx="576064" cy="14000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4391980" y="1700808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4644008" y="1700808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4391980" y="1949537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4644008" y="1949537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4391980" y="2204864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5" name="타원 24"/>
            <p:cNvSpPr/>
            <p:nvPr/>
          </p:nvSpPr>
          <p:spPr>
            <a:xfrm>
              <a:off x="4644008" y="2204864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4391980" y="2456892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4644008" y="2456892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4391980" y="2708920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4644008" y="2708920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848363" y="3368025"/>
            <a:ext cx="7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12260" y="340402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84368" y="315200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912260" y="312528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84368" y="2899973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912260" y="286396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12260" y="264794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884368" y="239591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912260" y="239591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84368" y="264794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왼쪽 화살표 15"/>
          <p:cNvSpPr/>
          <p:nvPr/>
        </p:nvSpPr>
        <p:spPr>
          <a:xfrm>
            <a:off x="2987824" y="3176975"/>
            <a:ext cx="216024" cy="25202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136396" y="2945269"/>
            <a:ext cx="1404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 smtClean="0"/>
              <a:t>EncoderA</a:t>
            </a:r>
            <a:endParaRPr lang="ko-KR" altLang="en-US" sz="14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8136396" y="3177552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 smtClean="0"/>
              <a:t>EncoderB</a:t>
            </a:r>
            <a:endParaRPr lang="ko-KR" altLang="en-US" sz="14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8136396" y="3393576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 smtClean="0"/>
              <a:t>EncoderI</a:t>
            </a:r>
            <a:endParaRPr lang="ko-KR" altLang="en-US" sz="14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5904148" y="34295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/</a:t>
            </a:r>
            <a:r>
              <a:rPr lang="en-US" altLang="ko-KR" sz="1400" b="1" dirty="0"/>
              <a:t> Encoder </a:t>
            </a:r>
            <a:r>
              <a:rPr lang="en-US" altLang="ko-KR" sz="1400" b="1" dirty="0" smtClean="0"/>
              <a:t>I</a:t>
            </a:r>
            <a:endParaRPr lang="ko-KR" altLang="en-US" sz="14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5868144" y="3161293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/</a:t>
            </a:r>
            <a:r>
              <a:rPr lang="en-US" altLang="ko-KR" sz="1400" b="1" dirty="0"/>
              <a:t> Encoder </a:t>
            </a:r>
            <a:r>
              <a:rPr lang="en-US" altLang="ko-KR" sz="1400" b="1" dirty="0" smtClean="0"/>
              <a:t>B</a:t>
            </a:r>
            <a:endParaRPr lang="ko-KR" altLang="en-US" sz="1400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5868144" y="2909265"/>
            <a:ext cx="123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/</a:t>
            </a:r>
            <a:r>
              <a:rPr lang="en-US" altLang="ko-KR" sz="1400" b="1" dirty="0"/>
              <a:t> Encoder </a:t>
            </a:r>
            <a:r>
              <a:rPr lang="en-US" altLang="ko-KR" sz="1400" b="1" dirty="0" smtClean="0"/>
              <a:t>A</a:t>
            </a:r>
            <a:endParaRPr lang="ko-KR" altLang="en-US" sz="1400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6480212" y="2441213"/>
            <a:ext cx="61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GND</a:t>
            </a:r>
            <a:endParaRPr lang="ko-KR" altLang="en-US" sz="1400" b="1" dirty="0"/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231950" y="152636"/>
            <a:ext cx="3472451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배</a:t>
            </a:r>
            <a:r>
              <a:rPr lang="ko-KR" altLang="en-US" sz="40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선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1375919" y="2276872"/>
            <a:ext cx="567324" cy="1449157"/>
            <a:chOff x="4355976" y="1596862"/>
            <a:chExt cx="576064" cy="1400090"/>
          </a:xfrm>
        </p:grpSpPr>
        <p:sp>
          <p:nvSpPr>
            <p:cNvPr id="31" name="직사각형 30"/>
            <p:cNvSpPr/>
            <p:nvPr/>
          </p:nvSpPr>
          <p:spPr>
            <a:xfrm>
              <a:off x="4355976" y="1596862"/>
              <a:ext cx="576064" cy="14000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4391980" y="1700808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3" name="타원 32"/>
            <p:cNvSpPr/>
            <p:nvPr/>
          </p:nvSpPr>
          <p:spPr>
            <a:xfrm>
              <a:off x="4644008" y="1700808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4391980" y="1949537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4644008" y="1949537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6" name="타원 35"/>
            <p:cNvSpPr/>
            <p:nvPr/>
          </p:nvSpPr>
          <p:spPr>
            <a:xfrm>
              <a:off x="4391980" y="2204864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4644008" y="2204864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4391980" y="2456892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4644008" y="2456892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4391980" y="2708920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4644008" y="2708920"/>
              <a:ext cx="216024" cy="2193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cxnSp>
        <p:nvCxnSpPr>
          <p:cNvPr id="73" name="직선 연결선 72"/>
          <p:cNvCxnSpPr/>
          <p:nvPr/>
        </p:nvCxnSpPr>
        <p:spPr>
          <a:xfrm flipH="1">
            <a:off x="1240513" y="2495058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5" name="TextBox 2074"/>
          <p:cNvSpPr txBox="1"/>
          <p:nvPr/>
        </p:nvSpPr>
        <p:spPr>
          <a:xfrm>
            <a:off x="1949667" y="3342553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27766" y="3356979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49667" y="3091310"/>
            <a:ext cx="254629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27766" y="3081692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49667" y="2820832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27766" y="2820832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949667" y="2559971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27766" y="2559971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949667" y="2299111"/>
            <a:ext cx="212746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99592" y="2299111"/>
            <a:ext cx="496408" cy="3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105751" y="2847278"/>
            <a:ext cx="1170105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/Encoder I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078936" y="2586418"/>
            <a:ext cx="1448948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/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Encoder </a:t>
            </a:r>
            <a:r>
              <a:rPr lang="en-US" altLang="ko-KR" sz="1400" b="1" dirty="0" smtClean="0"/>
              <a:t>B</a:t>
            </a:r>
            <a:endParaRPr lang="ko-KR" altLang="en-US" sz="14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2098297" y="2325557"/>
            <a:ext cx="1393583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/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Encoder </a:t>
            </a:r>
            <a:r>
              <a:rPr lang="en-US" altLang="ko-KR" sz="1400" b="1" dirty="0" smtClean="0"/>
              <a:t>A</a:t>
            </a:r>
            <a:endParaRPr lang="ko-KR" altLang="en-US" sz="14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-508" y="2325557"/>
            <a:ext cx="1234596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latin typeface="HY견고딕" pitchFamily="18" charset="-127"/>
                <a:ea typeface="HY견고딕" pitchFamily="18" charset="-127"/>
              </a:rPr>
              <a:t>Encoder</a:t>
            </a:r>
            <a:r>
              <a:rPr lang="en-US" altLang="ko-KR" sz="1400" b="1" dirty="0" err="1" smtClean="0"/>
              <a:t>A</a:t>
            </a:r>
            <a:endParaRPr lang="ko-KR" altLang="en-US" sz="14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-508" y="2586418"/>
            <a:ext cx="1092765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latin typeface="HY견고딕" pitchFamily="18" charset="-127"/>
                <a:ea typeface="HY견고딕" pitchFamily="18" charset="-127"/>
              </a:rPr>
              <a:t>Encoder</a:t>
            </a:r>
            <a:r>
              <a:rPr lang="en-US" altLang="ko-KR" sz="1400" b="1" dirty="0" err="1" smtClean="0"/>
              <a:t>B</a:t>
            </a:r>
            <a:endParaRPr lang="ko-KR" altLang="en-US" sz="14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-508" y="2847278"/>
            <a:ext cx="1134648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Encoder </a:t>
            </a:r>
            <a:r>
              <a:rPr lang="en-US" altLang="ko-KR" sz="1400" b="1" dirty="0" smtClean="0"/>
              <a:t>I</a:t>
            </a:r>
            <a:endParaRPr lang="ko-KR" altLang="en-US" sz="14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2126956" y="3389436"/>
            <a:ext cx="744612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GND</a:t>
            </a:r>
            <a:endParaRPr lang="ko-KR" altLang="en-US" sz="14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212238" y="3389436"/>
            <a:ext cx="1057307" cy="31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VCC (5V)</a:t>
            </a:r>
            <a:endParaRPr lang="ko-KR" altLang="en-US" sz="1400" b="1" dirty="0"/>
          </a:p>
        </p:txBody>
      </p:sp>
      <p:cxnSp>
        <p:nvCxnSpPr>
          <p:cNvPr id="133" name="직선 연결선 132"/>
          <p:cNvCxnSpPr/>
          <p:nvPr/>
        </p:nvCxnSpPr>
        <p:spPr>
          <a:xfrm flipH="1">
            <a:off x="1240513" y="2754999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/>
          <p:cNvCxnSpPr/>
          <p:nvPr/>
        </p:nvCxnSpPr>
        <p:spPr>
          <a:xfrm flipH="1">
            <a:off x="1240513" y="3014671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/>
          <p:cNvCxnSpPr/>
          <p:nvPr/>
        </p:nvCxnSpPr>
        <p:spPr>
          <a:xfrm flipH="1">
            <a:off x="1234088" y="3280546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/>
          <p:nvPr/>
        </p:nvCxnSpPr>
        <p:spPr>
          <a:xfrm flipH="1">
            <a:off x="1240513" y="3533691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 flipH="1">
            <a:off x="1878752" y="2495058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 flipH="1">
            <a:off x="1878752" y="2754999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/>
          <p:nvPr/>
        </p:nvCxnSpPr>
        <p:spPr>
          <a:xfrm flipH="1">
            <a:off x="1878752" y="3014671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/>
          <p:nvPr/>
        </p:nvCxnSpPr>
        <p:spPr>
          <a:xfrm flipH="1">
            <a:off x="1872327" y="3280546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/>
          <p:cNvCxnSpPr/>
          <p:nvPr/>
        </p:nvCxnSpPr>
        <p:spPr>
          <a:xfrm flipH="1">
            <a:off x="1878752" y="3533691"/>
            <a:ext cx="1772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/>
          <p:nvPr/>
        </p:nvCxnSpPr>
        <p:spPr>
          <a:xfrm flipH="1">
            <a:off x="7128284" y="258987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/>
          <p:cNvCxnSpPr/>
          <p:nvPr/>
        </p:nvCxnSpPr>
        <p:spPr>
          <a:xfrm flipH="1">
            <a:off x="7128284" y="284101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/>
          <p:cNvCxnSpPr/>
          <p:nvPr/>
        </p:nvCxnSpPr>
        <p:spPr>
          <a:xfrm flipH="1">
            <a:off x="7128284" y="309189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 flipH="1">
            <a:off x="7121760" y="3348768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 flipH="1">
            <a:off x="7128284" y="3593341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 flipH="1">
            <a:off x="7776356" y="2585229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/>
          <p:cNvCxnSpPr/>
          <p:nvPr/>
        </p:nvCxnSpPr>
        <p:spPr>
          <a:xfrm flipH="1">
            <a:off x="7776356" y="2836369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연결선 148"/>
          <p:cNvCxnSpPr/>
          <p:nvPr/>
        </p:nvCxnSpPr>
        <p:spPr>
          <a:xfrm flipH="1">
            <a:off x="7776356" y="3087249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/>
          <p:cNvCxnSpPr/>
          <p:nvPr/>
        </p:nvCxnSpPr>
        <p:spPr>
          <a:xfrm flipH="1">
            <a:off x="7769832" y="3344122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 flipH="1">
            <a:off x="7776356" y="3588695"/>
            <a:ext cx="180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직사각형 2056"/>
          <p:cNvSpPr/>
          <p:nvPr/>
        </p:nvSpPr>
        <p:spPr>
          <a:xfrm>
            <a:off x="3239852" y="2742785"/>
            <a:ext cx="396044" cy="717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직사각형 151"/>
          <p:cNvSpPr/>
          <p:nvPr/>
        </p:nvSpPr>
        <p:spPr>
          <a:xfrm>
            <a:off x="5292080" y="2708920"/>
            <a:ext cx="396044" cy="717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왼쪽 화살표 111"/>
          <p:cNvSpPr/>
          <p:nvPr/>
        </p:nvSpPr>
        <p:spPr>
          <a:xfrm rot="10800000">
            <a:off x="5724086" y="3176975"/>
            <a:ext cx="216066" cy="25202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136396" y="2441213"/>
            <a:ext cx="107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VCC (5V)</a:t>
            </a:r>
            <a:endParaRPr lang="ko-KR" altLang="en-US" sz="1400" b="1" dirty="0"/>
          </a:p>
        </p:txBody>
      </p:sp>
      <p:sp>
        <p:nvSpPr>
          <p:cNvPr id="129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- 10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39552" y="5338953"/>
            <a:ext cx="852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Encoder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의 정확한 결선을 위해 배선을 참고하여 주십시오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잘못된 결선은 제어기와 모터의 파손 원인이 됩니다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131" name="직사각형 130"/>
          <p:cNvSpPr/>
          <p:nvPr/>
        </p:nvSpPr>
        <p:spPr>
          <a:xfrm>
            <a:off x="431540" y="5481228"/>
            <a:ext cx="121838" cy="1218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81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5.5 Home 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Sensor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배선</a:t>
            </a:r>
            <a:endParaRPr lang="en-US" altLang="ko-KR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395536" y="501317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39552" y="48691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Home Sensor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잘못된 결선은 제어기와 모터 파손의 원인이 되오니 배선을 확인 하신 후 결선하여 주시기 바랍니다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2" name="양쪽 모서리가 잘린 사각형 1"/>
          <p:cNvSpPr/>
          <p:nvPr/>
        </p:nvSpPr>
        <p:spPr>
          <a:xfrm>
            <a:off x="4986046" y="2073836"/>
            <a:ext cx="3168352" cy="720080"/>
          </a:xfrm>
          <a:prstGeom prst="snip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5112060" y="2708920"/>
            <a:ext cx="0" cy="36004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5575330" y="2708920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H="1">
            <a:off x="6091728" y="2708920"/>
            <a:ext cx="5708" cy="3240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H="1">
            <a:off x="6585370" y="2708920"/>
            <a:ext cx="2854" cy="32026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H="1">
            <a:off x="7086572" y="2708920"/>
            <a:ext cx="5709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7560332" y="2708920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8028384" y="2708920"/>
            <a:ext cx="0" cy="32026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2020" y="305966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 VCC</a:t>
            </a:r>
          </a:p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(3.3V) 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4068" y="2996952"/>
            <a:ext cx="744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    Hall </a:t>
            </a:r>
          </a:p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Sensor1</a:t>
            </a:r>
          </a:p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     IN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24128" y="2996952"/>
            <a:ext cx="756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Hall</a:t>
            </a:r>
          </a:p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Sensor2</a:t>
            </a:r>
          </a:p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     IN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94358" y="3032956"/>
            <a:ext cx="594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GND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395536" y="5698993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39552" y="555497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Hall Sensor1 IN, Hall Sensor2 IN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는 제어기의 홈 위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치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검색용 센서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입력으로 사용 할 수 있습니다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</p:txBody>
      </p:sp>
      <p:cxnSp>
        <p:nvCxnSpPr>
          <p:cNvPr id="2071" name="직선 연결선 2070"/>
          <p:cNvCxnSpPr/>
          <p:nvPr/>
        </p:nvCxnSpPr>
        <p:spPr>
          <a:xfrm flipV="1">
            <a:off x="4211960" y="2430760"/>
            <a:ext cx="0" cy="177232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직선 화살표 연결선 2072"/>
          <p:cNvCxnSpPr/>
          <p:nvPr/>
        </p:nvCxnSpPr>
        <p:spPr>
          <a:xfrm>
            <a:off x="4211960" y="2430760"/>
            <a:ext cx="612068" cy="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4" descr="C:\Users\user\Desktop\Resized_20170213_1154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7789" y1="58594" x2="81960" y2="67266"/>
                        <a14:foregroundMark x1="30865" y1="35078" x2="48071" y2="34531"/>
                        <a14:foregroundMark x1="51512" y1="33828" x2="65068" y2="33594"/>
                        <a14:foregroundMark x1="33055" y1="34766" x2="46298" y2="3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8" y="-48662"/>
            <a:ext cx="3342854" cy="59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2624" y="4519809"/>
            <a:ext cx="1501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번 핀을 의미합니다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 flipH="1" flipV="1">
            <a:off x="2770922" y="4203083"/>
            <a:ext cx="72886" cy="900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/>
          <p:cNvSpPr/>
          <p:nvPr/>
        </p:nvSpPr>
        <p:spPr>
          <a:xfrm flipH="1" flipV="1">
            <a:off x="1822085" y="4619398"/>
            <a:ext cx="72886" cy="900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069" name="직선 연결선 2068"/>
          <p:cNvCxnSpPr/>
          <p:nvPr/>
        </p:nvCxnSpPr>
        <p:spPr>
          <a:xfrm flipV="1">
            <a:off x="3239852" y="4203083"/>
            <a:ext cx="972108" cy="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231950" y="152636"/>
            <a:ext cx="3472451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배</a:t>
            </a:r>
            <a:r>
              <a:rPr lang="ko-KR" altLang="en-US" sz="40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선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663788" y="4113076"/>
            <a:ext cx="576064" cy="32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5455902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978008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480212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972852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7440904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020272" y="3068961"/>
            <a:ext cx="113720" cy="1260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7488324" y="3068960"/>
            <a:ext cx="113720" cy="1260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6372200" y="3032956"/>
            <a:ext cx="618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GND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860032" y="2384884"/>
            <a:ext cx="126014" cy="3757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8154398" y="2384884"/>
            <a:ext cx="126014" cy="3757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- 11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992632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7920372" y="2492896"/>
            <a:ext cx="227440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5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900" y="1677874"/>
            <a:ext cx="8162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모션뱅크의 제어기와 통신하기 위해서는 제어기의 프로토콜을 준수하여 통신을 해야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합니다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해당 제품은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ASCII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형태의 데이터를 사용하기 때문에 그에 맞는 명령어를 사용하셔야 합니다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 ASCII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는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0 ~ 255 (8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비트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를 사용합니다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. 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31950" y="152636"/>
            <a:ext cx="365597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통신 프로토콜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1884" y="489432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809926"/>
            <a:ext cx="3204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제품의 테스트 프로그램을 다운받은 후 우측과 같은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셋팅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값을 설정해 주시기 바랍니다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셋팅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방법은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P15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참조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6.1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통신 개요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41884" y="321297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3068960"/>
            <a:ext cx="270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Port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PC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사양에 맞게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설정하셔야 합니다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(Port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확인방법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P13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참조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(Port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변경방법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P14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참조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1200" dirty="0" smtClean="0"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6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21547"/>
              </p:ext>
            </p:extLst>
          </p:nvPr>
        </p:nvGraphicFramePr>
        <p:xfrm>
          <a:off x="4247964" y="2996952"/>
          <a:ext cx="4079776" cy="34844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2546"/>
                <a:gridCol w="2377230"/>
              </a:tblGrid>
              <a:tr h="4620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Com Port</a:t>
                      </a:r>
                      <a:r>
                        <a:rPr lang="en-US" altLang="ko-KR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Setting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endParaRPr lang="en-US" altLang="ko-KR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HY견고딕" pitchFamily="18" charset="-127"/>
                          <a:ea typeface="HY견고딕" pitchFamily="18" charset="-127"/>
                        </a:rPr>
                        <a:t>통신 속도</a:t>
                      </a: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19200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Data</a:t>
                      </a:r>
                      <a:r>
                        <a:rPr lang="en-US" altLang="ko-KR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Bits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HY견고딕" pitchFamily="18" charset="-127"/>
                          <a:ea typeface="HY견고딕" pitchFamily="18" charset="-127"/>
                        </a:rPr>
                        <a:t>데이터 비트</a:t>
                      </a: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Stop</a:t>
                      </a:r>
                      <a:r>
                        <a:rPr lang="en-US" altLang="ko-KR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Bits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HY견고딕" pitchFamily="18" charset="-127"/>
                          <a:ea typeface="HY견고딕" pitchFamily="18" charset="-127"/>
                        </a:rPr>
                        <a:t>정지 비트</a:t>
                      </a: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Parity</a:t>
                      </a: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dirty="0" smtClean="0">
                          <a:latin typeface="HY견고딕" pitchFamily="18" charset="-127"/>
                          <a:ea typeface="HY견고딕" pitchFamily="18" charset="-127"/>
                        </a:rPr>
                        <a:t>패리티</a:t>
                      </a:r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None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Port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COM</a:t>
                      </a:r>
                      <a:r>
                        <a:rPr lang="en-US" altLang="ko-KR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Number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- 12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95536" y="105273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6.2 Port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확인 방법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31950" y="152636"/>
            <a:ext cx="365597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통신 프로토콜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134" y="1628800"/>
            <a:ext cx="327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실행 프로그램을 클릭한 후 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1400" dirty="0" err="1" smtClean="0">
                <a:latin typeface="HY견고딕" pitchFamily="18" charset="-127"/>
                <a:ea typeface="HY견고딕" pitchFamily="18" charset="-127"/>
              </a:rPr>
              <a:t>devmgmt.msc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을 입력합니다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9" name="Picture 5" descr="C:\Users\user\Desktop\두루미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132856"/>
            <a:ext cx="3780420" cy="1117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1351210" y="2636912"/>
            <a:ext cx="936104" cy="22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30" name="Picture 6" descr="C:\Users\user\Desktop\두루미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63" y="2564903"/>
            <a:ext cx="3286125" cy="29536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두루미\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 bwMode="auto">
          <a:xfrm>
            <a:off x="667134" y="3711947"/>
            <a:ext cx="3600400" cy="2688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203638" y="2257127"/>
            <a:ext cx="3273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2.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포트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(COM &amp; LPT)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를 클릭합니다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627307" y="3421706"/>
            <a:ext cx="3273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3.Port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를 확인합니다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671690" y="5115460"/>
            <a:ext cx="1332148" cy="113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279202" y="5901821"/>
            <a:ext cx="2304256" cy="227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535996" y="2750651"/>
            <a:ext cx="540060" cy="35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 rot="10800000">
            <a:off x="4519562" y="4626860"/>
            <a:ext cx="540060" cy="35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467544" y="1628800"/>
            <a:ext cx="3980010" cy="1621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5146255" y="2257127"/>
            <a:ext cx="3549771" cy="3404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474177" y="3422170"/>
            <a:ext cx="3973377" cy="3098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- 13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51520" y="105273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6.3 Port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변</a:t>
            </a:r>
            <a:r>
              <a:rPr lang="ko-KR" altLang="en-US" sz="2400" dirty="0">
                <a:latin typeface="HY견고딕" pitchFamily="18" charset="-127"/>
                <a:ea typeface="HY견고딕" pitchFamily="18" charset="-127"/>
              </a:rPr>
              <a:t>경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방법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31950" y="152636"/>
            <a:ext cx="365597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통신 프로토콜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user\Desktop\두루미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0" y="2137232"/>
            <a:ext cx="3486151" cy="1581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1540" y="1556792"/>
            <a:ext cx="327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1.USB Serial Port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를 마우스 오른쪽      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버튼을 누르고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속성을 클릭합니다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4283968" y="2750651"/>
            <a:ext cx="540060" cy="35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223072" y="1753652"/>
            <a:ext cx="327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속성 창이 뜨면 포트 설정을 클릭 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    한 후에 고급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(A)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를 클릭합니다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 rot="10800000">
            <a:off x="4283968" y="4626860"/>
            <a:ext cx="540060" cy="35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 descr="C:\Users\user\Desktop\두루미\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0" y="4401108"/>
            <a:ext cx="3456384" cy="21191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98536" y="3903439"/>
            <a:ext cx="350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고급 설정 창에서 원하는 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COM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포트        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번호를 설정한 후에 확인을 누릅니다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39552" y="4551989"/>
            <a:ext cx="1872208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31950" y="1514401"/>
            <a:ext cx="3871998" cy="2239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4959675" y="1514401"/>
            <a:ext cx="3996444" cy="4479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231950" y="3903439"/>
            <a:ext cx="3871998" cy="2693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- 14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1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1812"/>
            <a:ext cx="3672408" cy="33464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6660232" y="4401108"/>
            <a:ext cx="720080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616116" y="2750651"/>
            <a:ext cx="504056" cy="1137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9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95536" y="105273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6.4 RS232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하이퍼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터미널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세팅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방법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31950" y="152636"/>
            <a:ext cx="365597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통신 프로토콜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75556" y="1556822"/>
            <a:ext cx="8424936" cy="4968522"/>
            <a:chOff x="215516" y="1455167"/>
            <a:chExt cx="8892989" cy="5247654"/>
          </a:xfrm>
        </p:grpSpPr>
        <p:pic>
          <p:nvPicPr>
            <p:cNvPr id="4098" name="Picture 2" descr="C:\Users\user\Desktop\하이퍼터미널\가마우지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07" y="1772816"/>
              <a:ext cx="3121681" cy="219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70199" y="1495817"/>
              <a:ext cx="31216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1.</a:t>
              </a:r>
              <a:r>
                <a:rPr lang="ko-KR" altLang="en-US" sz="1200" dirty="0" err="1" smtClean="0">
                  <a:latin typeface="HY견고딕" pitchFamily="18" charset="-127"/>
                  <a:ea typeface="HY견고딕" pitchFamily="18" charset="-127"/>
                </a:rPr>
                <a:t>하이퍼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 터미널을 엽니다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12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6" name="오른쪽 화살표 15"/>
            <p:cNvSpPr/>
            <p:nvPr/>
          </p:nvSpPr>
          <p:spPr>
            <a:xfrm>
              <a:off x="3923929" y="2621073"/>
              <a:ext cx="1008112" cy="3960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099" name="Picture 3" descr="C:\Users\user\Desktop\하이퍼터미널\가마우지\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688" y="1880828"/>
              <a:ext cx="3055716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283688" y="1455167"/>
              <a:ext cx="3121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2.Name(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이름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)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입력 후 확인 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OK 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버튼을</a:t>
              </a:r>
              <a:endParaRPr lang="en-US" altLang="ko-KR" sz="1200" dirty="0">
                <a:latin typeface="HY견고딕" pitchFamily="18" charset="-127"/>
                <a:ea typeface="HY견고딕" pitchFamily="18" charset="-127"/>
              </a:endParaRPr>
            </a:p>
            <a:p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200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누릅니다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1200" dirty="0"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100" name="Picture 4" descr="C:\Users\user\Desktop\하이퍼터미널\가마우지\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418" y="4679213"/>
              <a:ext cx="3068734" cy="198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5296706" y="4155467"/>
              <a:ext cx="3121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3.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컨버터에 할당 된 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Port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를 선택하고 </a:t>
              </a:r>
              <a:endParaRPr lang="en-US" altLang="ko-KR" sz="1200" dirty="0" smtClean="0">
                <a:latin typeface="HY견고딕" pitchFamily="18" charset="-127"/>
                <a:ea typeface="HY견고딕" pitchFamily="18" charset="-127"/>
              </a:endParaRPr>
            </a:p>
            <a:p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   확인을 누릅니다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12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7" name="원형 화살표 16"/>
            <p:cNvSpPr/>
            <p:nvPr/>
          </p:nvSpPr>
          <p:spPr>
            <a:xfrm rot="5400000">
              <a:off x="7998525" y="3309818"/>
              <a:ext cx="959819" cy="1260140"/>
            </a:xfrm>
            <a:prstGeom prst="circularArrow">
              <a:avLst>
                <a:gd name="adj1" fmla="val 12500"/>
                <a:gd name="adj2" fmla="val 1142301"/>
                <a:gd name="adj3" fmla="val 20457681"/>
                <a:gd name="adj4" fmla="val 10800000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4101" name="Picture 5" descr="C:\Users\user\Desktop\하이퍼터미널\가마우지\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99" y="4744891"/>
              <a:ext cx="3121681" cy="181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70198" y="4042809"/>
              <a:ext cx="3121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4.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포트 등록정보 창에서 아래와 같이 </a:t>
              </a:r>
              <a:endParaRPr lang="en-US" altLang="ko-KR" sz="1200" dirty="0" smtClean="0">
                <a:latin typeface="HY견고딕" pitchFamily="18" charset="-127"/>
                <a:ea typeface="HY견고딕" pitchFamily="18" charset="-127"/>
              </a:endParaRPr>
            </a:p>
            <a:p>
              <a:r>
                <a:rPr lang="en-US" altLang="ko-KR" sz="1200" dirty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</a:rPr>
                <a:t>  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</a:rPr>
                <a:t>설정 후 적용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  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확인을 누릅니다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.</a:t>
              </a:r>
            </a:p>
            <a:p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   비트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/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초 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: 19200, 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흐름제어</a:t>
              </a:r>
              <a:r>
                <a:rPr lang="en-US" altLang="ko-KR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:</a:t>
              </a:r>
              <a:r>
                <a:rPr lang="ko-KR" altLang="en-US" sz="1200" dirty="0" smtClean="0"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없음</a:t>
              </a:r>
              <a:endParaRPr lang="ko-KR" altLang="en-US" sz="1200" dirty="0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5" name="오른쪽 화살표 34"/>
            <p:cNvSpPr/>
            <p:nvPr/>
          </p:nvSpPr>
          <p:spPr>
            <a:xfrm rot="10800000">
              <a:off x="3923929" y="4869160"/>
              <a:ext cx="1008112" cy="3960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15516" y="1514401"/>
              <a:ext cx="3528392" cy="25284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148064" y="1481864"/>
              <a:ext cx="3281121" cy="26672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15516" y="4042809"/>
              <a:ext cx="3528392" cy="26600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148064" y="4142668"/>
              <a:ext cx="3281122" cy="2560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- 15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모서리가 둥근 직사각형 41"/>
          <p:cNvSpPr/>
          <p:nvPr/>
        </p:nvSpPr>
        <p:spPr>
          <a:xfrm>
            <a:off x="231950" y="152636"/>
            <a:ext cx="754440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개</a:t>
            </a:r>
            <a:r>
              <a:rPr lang="ko-KR" altLang="en-US" sz="36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요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6" t="30473" r="23507" b="30764"/>
          <a:stretch/>
        </p:blipFill>
        <p:spPr bwMode="auto">
          <a:xfrm>
            <a:off x="1076838" y="2600908"/>
            <a:ext cx="1262541" cy="13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2663788" y="2600908"/>
            <a:ext cx="3240361" cy="2880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 rot="10800000">
            <a:off x="2647144" y="3627780"/>
            <a:ext cx="3240361" cy="2880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059832" y="27809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Command message</a:t>
            </a:r>
          </a:p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  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67844" y="3789040"/>
            <a:ext cx="262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Response message</a:t>
            </a:r>
          </a:p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   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응답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395536" y="512118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9552" y="501317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호스트가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Command Message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를 컨트롤러에 전송하게 되면 컨트롤러는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Command Message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에 상응 하는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Response Message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를 호스트에 전송하게 됩니다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3933056"/>
            <a:ext cx="133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호스트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(PC)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52220" y="4664169"/>
            <a:ext cx="133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컨트롤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러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395536" y="566124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39552" y="5544525"/>
            <a:ext cx="85215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호스트가 전송하는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Command Message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종료 문자는 크게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가지로 이루어져 있습니다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;  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명령어를 사용하고 끝내는 통상적인 종료 문자입니다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? 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설정한 명령어를 확인할 때 사용하는 종료 문자입니다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.</a:t>
            </a:r>
            <a:endParaRPr lang="en-US" altLang="ko-KR" sz="12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!  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컨트롤러에서 발생된 예외상황에 의해 호스트에 일방적으로 송신하는 종료 문자입니다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59632" y="1268760"/>
            <a:ext cx="5904656" cy="1368152"/>
            <a:chOff x="1259632" y="1340768"/>
            <a:chExt cx="5904656" cy="1368152"/>
          </a:xfrm>
        </p:grpSpPr>
        <p:sp>
          <p:nvSpPr>
            <p:cNvPr id="22" name="아래쪽 화살표 21"/>
            <p:cNvSpPr/>
            <p:nvPr/>
          </p:nvSpPr>
          <p:spPr>
            <a:xfrm>
              <a:off x="1259632" y="2024844"/>
              <a:ext cx="684076" cy="324036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아래쪽 화살표 55"/>
            <p:cNvSpPr/>
            <p:nvPr/>
          </p:nvSpPr>
          <p:spPr>
            <a:xfrm>
              <a:off x="6480212" y="2024844"/>
              <a:ext cx="684076" cy="324036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63888" y="166480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RS232</a:t>
              </a:r>
              <a:r>
                <a:rPr lang="ko-KR" altLang="en-US" dirty="0" smtClean="0">
                  <a:latin typeface="HY견고딕" pitchFamily="18" charset="-127"/>
                  <a:ea typeface="HY견고딕" pitchFamily="18" charset="-127"/>
                </a:rPr>
                <a:t>통신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429864" y="1340768"/>
              <a:ext cx="5564192" cy="1368152"/>
              <a:chOff x="1429864" y="1340768"/>
              <a:chExt cx="5564192" cy="1368152"/>
            </a:xfrm>
          </p:grpSpPr>
          <p:sp>
            <p:nvSpPr>
              <p:cNvPr id="20" name="막힌 원호 19"/>
              <p:cNvSpPr/>
              <p:nvPr/>
            </p:nvSpPr>
            <p:spPr>
              <a:xfrm>
                <a:off x="1429864" y="1340768"/>
                <a:ext cx="5564192" cy="1368152"/>
              </a:xfrm>
              <a:prstGeom prst="blockArc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1447866" y="1916832"/>
                <a:ext cx="171806" cy="2700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타원 56"/>
              <p:cNvSpPr/>
              <p:nvPr/>
            </p:nvSpPr>
            <p:spPr>
              <a:xfrm>
                <a:off x="1583668" y="1880828"/>
                <a:ext cx="171806" cy="2700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6668446" y="1880828"/>
                <a:ext cx="171806" cy="2700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6804248" y="1916832"/>
                <a:ext cx="171806" cy="2700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- 16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31" name="Picture 2" descr="C:\Users\user\Desktop\Resized_20170215_1744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78" b="90078" l="7508" r="95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000">
            <a:off x="5615710" y="1864341"/>
            <a:ext cx="2703679" cy="337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2847130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S1001,ddddd,ddddd;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3176972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463824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3176972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74374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3176972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42435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425767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573016"/>
            <a:ext cx="447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타입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(00001)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3212976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타입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(00001)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3176972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4099260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918538"/>
            <a:ext cx="222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타입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8.1 S1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을 이용한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타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입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548" y="467462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입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20150"/>
              </p:ext>
            </p:extLst>
          </p:nvPr>
        </p:nvGraphicFramePr>
        <p:xfrm>
          <a:off x="359532" y="5103080"/>
          <a:ext cx="8331712" cy="1386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2208"/>
                <a:gridCol w="1908212"/>
                <a:gridCol w="1980220"/>
                <a:gridCol w="386107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S1001,00001,00001;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S1001,00001,00001;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제어기의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타입을 라인 드라이버로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smtClean="0">
                          <a:latin typeface="HY견고딕" pitchFamily="18" charset="-127"/>
                          <a:ea typeface="HY견고딕" pitchFamily="18" charset="-127"/>
                        </a:rPr>
                        <a:t>S1001?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S1001,00001,00001;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타입을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3" name="직사각형 42"/>
          <p:cNvSpPr/>
          <p:nvPr/>
        </p:nvSpPr>
        <p:spPr>
          <a:xfrm>
            <a:off x="395536" y="476172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395536" y="171010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9552" y="1628800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S1001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타입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 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95536" y="265694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03548" y="256490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50" name="모서리가 둥근 직사각형 49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719572" y="3140968"/>
            <a:ext cx="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977392" y="3140968"/>
            <a:ext cx="354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1456346" y="3140968"/>
            <a:ext cx="7033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2231740" y="314096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395536" y="2047961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39552" y="1944125"/>
            <a:ext cx="818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타입은 오픈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컬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렉터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방식과 라인드라이버 방식으로 나뉘며 이 제품은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라인드라이버 방식만을 지원합니다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- 17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16116" y="4685654"/>
            <a:ext cx="30689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S1001,00001,00001;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1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556" y="2487090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S1002,ddddd,ddddd;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2816932"/>
            <a:ext cx="0" cy="1258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075008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2816932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38370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2816932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06431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99892" y="389705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212976"/>
            <a:ext cx="5601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펄스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(00000~10000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) (pulse/rev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4396" y="2854677"/>
            <a:ext cx="558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펄스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(00000~10000) (pulse/rev)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2816932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3739220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558498"/>
            <a:ext cx="222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펄스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8.2 S1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을 이용한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펄스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544" y="4473116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펄스 설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정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75892" y="458112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9552" y="1691516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S1002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모터가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회전할 때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펄스 수를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95536" y="229690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03548" y="220486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50" name="모서리가 둥근 직사각형 49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37568" y="2780928"/>
            <a:ext cx="298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977392" y="2780928"/>
            <a:ext cx="390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1439652" y="278092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2195736" y="278092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- 18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180481"/>
              </p:ext>
            </p:extLst>
          </p:nvPr>
        </p:nvGraphicFramePr>
        <p:xfrm>
          <a:off x="267955" y="4908128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S1002,00500,02500;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S1002,00500,02500;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펄스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500pulse/rev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설정하고 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펄스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2500pulse/rev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S1002?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S1002,00500,02500;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펄스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2" name="직사각형 51"/>
          <p:cNvSpPr/>
          <p:nvPr/>
        </p:nvSpPr>
        <p:spPr>
          <a:xfrm>
            <a:off x="5789972" y="4509120"/>
            <a:ext cx="30665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S1002,00128,00128;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9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576573" y="1052736"/>
            <a:ext cx="7847855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ko-KR" sz="14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1.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목   차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------------------------------------------------------------       1</a:t>
            </a:r>
          </a:p>
          <a:p>
            <a:pPr marL="0" indent="0">
              <a:buNone/>
            </a:pPr>
            <a:endParaRPr lang="en-US" altLang="ko-KR" sz="9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2.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제품의 특징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---------------------------------------------------------      3</a:t>
            </a:r>
          </a:p>
          <a:p>
            <a:pPr marL="0" indent="0">
              <a:buNone/>
            </a:pPr>
            <a:endParaRPr lang="en-US" altLang="ko-KR" sz="9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3.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시스</a:t>
            </a:r>
            <a:r>
              <a:rPr lang="ko-KR" altLang="en-US" sz="1200" b="1" dirty="0">
                <a:latin typeface="HY견고딕" pitchFamily="18" charset="-127"/>
                <a:ea typeface="HY견고딕" pitchFamily="18" charset="-127"/>
              </a:rPr>
              <a:t>템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의 구성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-------------------------------------------------------       4</a:t>
            </a:r>
          </a:p>
          <a:p>
            <a:pPr marL="0" indent="0">
              <a:buNone/>
            </a:pPr>
            <a:endParaRPr lang="en-US" altLang="ko-KR" sz="900" b="1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4.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제품의 구성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---------------------------------------------------------      5  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5.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제품의 배선 </a:t>
            </a:r>
            <a:endParaRPr lang="en-US" altLang="ko-KR" sz="12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- 5.1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전원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배선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   7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	- 5.2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통신 배선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(RS232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) -------------------------------------------    8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- 5.3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Motor /Hall sensor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    9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	- 5.4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Encoder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배선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   10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	- 5.5 Home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Sensor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배선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   11</a:t>
            </a:r>
          </a:p>
          <a:p>
            <a:pPr marL="0" indent="0">
              <a:buNone/>
            </a:pPr>
            <a:endParaRPr lang="en-US" altLang="ko-KR" sz="1200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6. </a:t>
            </a:r>
            <a:r>
              <a:rPr lang="ko-KR" altLang="en-US" sz="1200" b="1" dirty="0">
                <a:latin typeface="HY견고딕" pitchFamily="18" charset="-127"/>
                <a:ea typeface="HY견고딕" pitchFamily="18" charset="-127"/>
              </a:rPr>
              <a:t>통신 프로토콜 </a:t>
            </a:r>
            <a:endParaRPr lang="en-US" altLang="ko-KR" sz="1200" b="1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          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6.1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통신 개요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     12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       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6.2 Port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확인 방법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    13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             - 6.3 Port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변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경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 방법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  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14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             - 6.4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RS232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200" dirty="0" err="1">
                <a:latin typeface="HY견고딕" pitchFamily="18" charset="-127"/>
                <a:ea typeface="HY견고딕" pitchFamily="18" charset="-127"/>
              </a:rPr>
              <a:t>하이퍼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 터미널 </a:t>
            </a:r>
            <a:r>
              <a:rPr lang="ko-KR" altLang="en-US" sz="1200" dirty="0" err="1">
                <a:latin typeface="HY견고딕" pitchFamily="18" charset="-127"/>
                <a:ea typeface="HY견고딕" pitchFamily="18" charset="-127"/>
              </a:rPr>
              <a:t>세팅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   15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200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</a:t>
            </a: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명령 프로토콜 개요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--------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     16</a:t>
            </a:r>
          </a:p>
          <a:p>
            <a:pPr marL="0" indent="0">
              <a:buNone/>
            </a:pP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9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4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ko-KR" altLang="en-US" sz="16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152636"/>
            <a:ext cx="165618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  <a:endParaRPr lang="ko-KR" altLang="en-US" sz="3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</a:t>
            </a:r>
            <a:r>
              <a:rPr lang="en-US" altLang="ko-KR" b="1" dirty="0">
                <a:solidFill>
                  <a:schemeClr val="tx1"/>
                </a:solidFill>
              </a:rPr>
              <a:t>1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556" y="2662464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S1003,ddddd,ddddd;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2996372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283224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2996372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56314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2996372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24375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409855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2986" y="3413902"/>
            <a:ext cx="5509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최대 구동 전류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 (mA)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7" y="3054442"/>
            <a:ext cx="5052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최대 구동 전류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 (mA)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2996372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3918660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73793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최대 구동 전류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8.3 S1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을 이용한 최대 구동 전류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548" y="463861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최대 구동 전류 설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정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456312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745759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0080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4904" y="1611244"/>
            <a:ext cx="81815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S1003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제어 시 사용하는 최대 구동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전류값을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설정하는 명령어입니다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endParaRPr lang="en-US" altLang="ko-KR" sz="1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제어기측에서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모터로 흐르는 전류 값을 제한할 수 있습니다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95536" y="195283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348880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cxnSp>
        <p:nvCxnSpPr>
          <p:cNvPr id="43" name="직선 연결선 42"/>
          <p:cNvCxnSpPr/>
          <p:nvPr/>
        </p:nvCxnSpPr>
        <p:spPr>
          <a:xfrm>
            <a:off x="647564" y="2960368"/>
            <a:ext cx="293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971600" y="296036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1439652" y="296036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2195736" y="2960368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모서리가 둥근 직사각형 47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- 19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028955"/>
              </p:ext>
            </p:extLst>
          </p:nvPr>
        </p:nvGraphicFramePr>
        <p:xfrm>
          <a:off x="291419" y="5034558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S1003,00500,01500;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S1003,00500,01500;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최대 구동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전류값을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500mA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설정하고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최대 구동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전류값을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1500mA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S1003?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S1003,00500,01500;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최대 구동 전류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0" name="직사각형 49"/>
          <p:cNvSpPr/>
          <p:nvPr/>
        </p:nvSpPr>
        <p:spPr>
          <a:xfrm>
            <a:off x="5760132" y="4617132"/>
            <a:ext cx="30963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S1003,00300,00300</a:t>
            </a:r>
            <a:r>
              <a:rPr lang="en-US" altLang="ko-KR" sz="12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66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66304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S1004,ddddd,ddddd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;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2996952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283804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2996952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563724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2996952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24433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409913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414482"/>
            <a:ext cx="584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최대 허용 전류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(00000~02500)(mA)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3032956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최대 허용 전류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(00000~02500)(mA)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2996952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3919240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73851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최대 허용 전류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-508" y="916751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8.4 S1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을 이용한 최대 허용 전류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548" y="463861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최대 허용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전류값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456892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745179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36812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1641574"/>
            <a:ext cx="818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S1004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최대 허용 전류를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제어기로 입력되는 허용 전류를 제한함으로써 구동회로를 보호하기 위한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3548" y="2348880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cxnSp>
        <p:nvCxnSpPr>
          <p:cNvPr id="43" name="직선 연결선 42"/>
          <p:cNvCxnSpPr/>
          <p:nvPr/>
        </p:nvCxnSpPr>
        <p:spPr>
          <a:xfrm>
            <a:off x="607356" y="2960948"/>
            <a:ext cx="2922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935596" y="2960948"/>
            <a:ext cx="324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1367644" y="2960948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2155528" y="2960948"/>
            <a:ext cx="65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- 20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23309"/>
              </p:ext>
            </p:extLst>
          </p:nvPr>
        </p:nvGraphicFramePr>
        <p:xfrm>
          <a:off x="267955" y="5034558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S1004,00500,01500;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S1004,00500,01500;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허용 되는 전류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500mA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설정하고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허용 되는 전류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1500mA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S1004?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S1004,00500,01500;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최대 허용 전류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395536" y="198884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5724128" y="4621198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S1004,00899,00899;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39063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S2001,ddddd,ddddd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;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2872971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159823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2872971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439743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2872971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12035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39751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284984"/>
            <a:ext cx="591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위치 루프 게인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(00000~02000)(Hz)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2908975"/>
            <a:ext cx="572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위치 루프 게인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(00000~02000)(Hz)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2872971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3795259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61453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위치 루프 게인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8.5 S2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이용한 위치 루프 게인 설정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548" y="463861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위치 루프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게인값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34888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749245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24086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3548" y="1656093"/>
            <a:ext cx="818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S2001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위치 루프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게인을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설정하는 명령어입니다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611560" y="2836967"/>
            <a:ext cx="293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935596" y="2836967"/>
            <a:ext cx="324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1403648" y="2836967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2159732" y="2836967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모서리가 둥근 직사각형 47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- 21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9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15843"/>
              </p:ext>
            </p:extLst>
          </p:nvPr>
        </p:nvGraphicFramePr>
        <p:xfrm>
          <a:off x="267955" y="5002620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S2001,01500,02000;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S2001,01500,02000;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위치 루프 게인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값을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1500Hz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설정하고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위치 루프 게인 값을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2000Hz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S2001?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S2001,01500,02000;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위치 루프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게인값을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0" name="직사각형 49"/>
          <p:cNvSpPr/>
          <p:nvPr/>
        </p:nvSpPr>
        <p:spPr>
          <a:xfrm>
            <a:off x="5724128" y="4581128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S2001,00005,00005;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11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39063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S2002,ddddd,ddddd;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795784" y="2872971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795784" y="4159823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62100" y="2872971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62100" y="3439743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482180" y="2872971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482180" y="312035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39751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269595"/>
            <a:ext cx="559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루프 게인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(00000~02000)(Hz)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5653" y="2888940"/>
            <a:ext cx="6012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루프 게인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(00000~02000)(Hz)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55824" y="2872971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55824" y="3795259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61453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속도 루프 게인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7544" y="449460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속도 루프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게인값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332911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359297" y="459709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16886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8.6 S2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이용한 속도 루프 게인 설정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548" y="1650286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S2002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속도 루프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게인을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611560" y="2832403"/>
            <a:ext cx="2922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935596" y="2836967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1403648" y="2836967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2159732" y="2836967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모서리가 둥근 직사각형 47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- 22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9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43804"/>
              </p:ext>
            </p:extLst>
          </p:nvPr>
        </p:nvGraphicFramePr>
        <p:xfrm>
          <a:off x="287524" y="4930224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S2002,01500,00500;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S2002,01500,00500;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루프 게인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1500Hz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설정하고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루프 게인 값을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500Hz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S2002?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S2002,01500,00500;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속도 루프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게인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값을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확인합니다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0" name="직사각형 49"/>
          <p:cNvSpPr/>
          <p:nvPr/>
        </p:nvSpPr>
        <p:spPr>
          <a:xfrm>
            <a:off x="5738949" y="4509120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S2002,00005,00005;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7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39063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S2003,ddddd,ddddd;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797372" y="2872971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797372" y="4159823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63688" y="2872971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63688" y="3439743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483768" y="2872971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483768" y="3120353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39751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290501"/>
            <a:ext cx="577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루프 시정수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(00000~02500)(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ms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2908975"/>
            <a:ext cx="543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루프 시정수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(00000~02500)(</a:t>
            </a:r>
            <a:r>
              <a:rPr lang="en-US" altLang="ko-KR" sz="1600" dirty="0" err="1" smtClean="0">
                <a:latin typeface="HY견고딕" pitchFamily="18" charset="-127"/>
                <a:ea typeface="HY견고딕" pitchFamily="18" charset="-127"/>
              </a:rPr>
              <a:t>ms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57412" y="2872971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57412" y="3795259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629055"/>
            <a:ext cx="222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속도 루프 시정수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3548" y="454512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속도 루프 시정수 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332911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65313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24086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8.7 S2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이용한 속도 루프 시정수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548" y="1664804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S2003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속도 루프 시정수를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cxnSp>
        <p:nvCxnSpPr>
          <p:cNvPr id="40" name="직선 연결선 39"/>
          <p:cNvCxnSpPr/>
          <p:nvPr/>
        </p:nvCxnSpPr>
        <p:spPr>
          <a:xfrm>
            <a:off x="647564" y="2836967"/>
            <a:ext cx="252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935596" y="2836967"/>
            <a:ext cx="324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1367644" y="2836967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2123728" y="2836967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- 23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93916"/>
              </p:ext>
            </p:extLst>
          </p:nvPr>
        </p:nvGraphicFramePr>
        <p:xfrm>
          <a:off x="336067" y="4980136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S2003,01500,00500;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S2003,01500,00500;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루프 시정수를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1500ms</a:t>
                      </a: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루프 시정수를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500ms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S2003?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S2003,01500,00500;</a:t>
                      </a:r>
                      <a:endParaRPr lang="ko-KR" altLang="en-US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속도 루프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시정수값을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5787492" y="4577062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S2003,00030,00030;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45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544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S2004,ddddd,ddddd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;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795784" y="2888360"/>
            <a:ext cx="0" cy="1260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V="1">
            <a:off x="795784" y="4133691"/>
            <a:ext cx="2694508" cy="15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62100" y="2888360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62100" y="3455132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482180" y="2888360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482180" y="313574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395454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3888" y="3284984"/>
            <a:ext cx="6277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(00000~20000)(rpm)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2924364"/>
            <a:ext cx="522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속도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(00000~20000)(rpm)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55824" y="2888360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55824" y="3810648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63050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속도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3548" y="463861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속도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정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34830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7297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7281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24086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36" y="119675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8.8 S2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이용한 속도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548" y="1686290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S2004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속도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설정하여 모터를 보호하기 위한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647564" y="2852356"/>
            <a:ext cx="256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935596" y="285235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1367644" y="2852356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2123728" y="2852356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- 24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125633"/>
              </p:ext>
            </p:extLst>
          </p:nvPr>
        </p:nvGraphicFramePr>
        <p:xfrm>
          <a:off x="267955" y="5004817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S2004,03500,04500;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S2004,03500,04500;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3500rpm</a:t>
                      </a: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4500rpm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S2004?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S2004,03500,04500;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속도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5724128" y="4601743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S2004,11000,11000;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9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2590456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S2005,ddddd,ddddd;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3376" y="2924364"/>
            <a:ext cx="0" cy="1286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833376" y="4211216"/>
            <a:ext cx="2694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799692" y="2924364"/>
            <a:ext cx="0" cy="566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1799692" y="3491136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519772" y="2924364"/>
            <a:ext cx="0" cy="247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2519772" y="3171746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3888" y="402655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1560" y="3341894"/>
            <a:ext cx="5509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토크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(00000~00300)(%)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3888" y="296036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의 토크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설정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(00000~00300)(%)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193416" y="2924364"/>
            <a:ext cx="0" cy="9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1193416" y="3846652"/>
            <a:ext cx="23344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63888" y="366593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토크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직선 연결선 3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552" y="4638618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이용한 토크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설정 예시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536" y="238430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/>
          <p:cNvSpPr/>
          <p:nvPr/>
        </p:nvSpPr>
        <p:spPr>
          <a:xfrm>
            <a:off x="407840" y="4745179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395536" y="178152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03548" y="22768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 포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맷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36" y="120546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8.9 S2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이용한 토크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552" y="1650286"/>
            <a:ext cx="8181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S2005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명령은 토크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을 설정하는 명령어 입니다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647564" y="2888360"/>
            <a:ext cx="252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935596" y="2888360"/>
            <a:ext cx="3240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1403648" y="2888360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2123728" y="2888360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모서리가 둥근 직사각형 47"/>
          <p:cNvSpPr/>
          <p:nvPr/>
        </p:nvSpPr>
        <p:spPr>
          <a:xfrm>
            <a:off x="231950" y="152636"/>
            <a:ext cx="581621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36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- 25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467331"/>
              </p:ext>
            </p:extLst>
          </p:nvPr>
        </p:nvGraphicFramePr>
        <p:xfrm>
          <a:off x="251520" y="5020206"/>
          <a:ext cx="8588521" cy="147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154"/>
                <a:gridCol w="1892801"/>
                <a:gridCol w="1818574"/>
                <a:gridCol w="4564992"/>
              </a:tblGrid>
              <a:tr h="2597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(Command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(Response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msg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S2005,00300,00200;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S2005,00300,00200;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토크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300%</a:t>
                      </a:r>
                    </a:p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토크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200%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파라미터를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저장합니다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S2005?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S2005,00300,00200;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토크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LIMIT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5724128" y="4617132"/>
            <a:ext cx="31049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설정 전 기본값 </a:t>
            </a:r>
            <a:r>
              <a:rPr lang="en-US" altLang="ko-KR" sz="1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: S2005,00300,00300;</a:t>
            </a:r>
            <a:endParaRPr lang="ko-KR" altLang="en-US" sz="12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00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38694"/>
              </p:ext>
            </p:extLst>
          </p:nvPr>
        </p:nvGraphicFramePr>
        <p:xfrm>
          <a:off x="143508" y="1268760"/>
          <a:ext cx="8820980" cy="53228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8052"/>
                <a:gridCol w="972108"/>
                <a:gridCol w="1011788"/>
                <a:gridCol w="6369032"/>
              </a:tblGrid>
              <a:tr h="80444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83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Q1?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Q1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 smtClean="0">
                        <a:solidFill>
                          <a:schemeClr val="tx2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 smtClean="0">
                        <a:solidFill>
                          <a:schemeClr val="tx2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 smtClean="0">
                        <a:solidFill>
                          <a:schemeClr val="tx2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                                            Q1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 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600" dirty="0" smtClean="0">
                          <a:latin typeface="맑은 고딕"/>
                          <a:ea typeface="맑은 고딕"/>
                        </a:rPr>
                        <a:t> ·</a:t>
                      </a:r>
                      <a:r>
                        <a:rPr lang="en-US" altLang="ko-KR" sz="1200" dirty="0" smtClean="0"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현재 동작 상태 요청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호스트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(PC)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요청에 의해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자리로 구성된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데이터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1 ,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를 전송합니다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    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개의 데이터는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현재 컨트롤러와 드라이버에 상태를 나타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냅니다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Ex)Q1EROC,ERIC</a:t>
                      </a:r>
                    </a:p>
                    <a:p>
                      <a:pPr algn="l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79689"/>
              </p:ext>
            </p:extLst>
          </p:nvPr>
        </p:nvGraphicFramePr>
        <p:xfrm>
          <a:off x="2618000" y="4293096"/>
          <a:ext cx="6346488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622"/>
                <a:gridCol w="1586622"/>
                <a:gridCol w="1586622"/>
                <a:gridCol w="1586622"/>
              </a:tblGrid>
              <a:tr h="1718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A(</a:t>
                      </a:r>
                      <a:r>
                        <a:rPr lang="ko-KR" alt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 구동 가능 여부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B(</a:t>
                      </a:r>
                      <a:r>
                        <a:rPr lang="ko-KR" alt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 구동 상태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r>
                        <a:rPr lang="ko-KR" alt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C(</a:t>
                      </a:r>
                      <a:r>
                        <a:rPr lang="ko-KR" alt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위치 도달 여부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D(</a:t>
                      </a:r>
                      <a:r>
                        <a:rPr lang="ko-KR" alt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작동 이상 유무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26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E : enable-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모터구동 가능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 : disable-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모터구동</a:t>
                      </a: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불가능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R : run-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모터구동 상태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 : stop-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모터정지 상태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I : </a:t>
                      </a: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Inposition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위치에 도달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O : </a:t>
                      </a:r>
                      <a:r>
                        <a:rPr lang="en-US" altLang="ko-KR" sz="800" b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Outposition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  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위치에 도달하지 못함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 : alarm-Fault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발생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C : clear-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정상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2" name="직선 연결선 11"/>
          <p:cNvCxnSpPr/>
          <p:nvPr/>
        </p:nvCxnSpPr>
        <p:spPr>
          <a:xfrm>
            <a:off x="5220072" y="2636912"/>
            <a:ext cx="477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5822355" y="2636912"/>
            <a:ext cx="44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5508104" y="2384884"/>
            <a:ext cx="0" cy="252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5112060" y="2384884"/>
            <a:ext cx="3911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0" y="2240868"/>
            <a:ext cx="612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6051728" y="2204864"/>
            <a:ext cx="0" cy="432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H="1">
            <a:off x="5112060" y="2204864"/>
            <a:ext cx="9396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0" y="2060848"/>
            <a:ext cx="612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5292080" y="2816932"/>
            <a:ext cx="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5292080" y="368102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04248" y="3578823"/>
            <a:ext cx="1548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latin typeface="HY견고딕" pitchFamily="18" charset="-127"/>
                <a:ea typeface="HY견고딕" pitchFamily="18" charset="-127"/>
              </a:rPr>
              <a:t>모터 구동 가능 여부</a:t>
            </a:r>
            <a:endParaRPr lang="ko-KR" altLang="en-US" sz="10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>
            <a:off x="5431203" y="2816932"/>
            <a:ext cx="4893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>
            <a:off x="5431203" y="3465004"/>
            <a:ext cx="144505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04248" y="3341893"/>
            <a:ext cx="1404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latin typeface="HY견고딕" pitchFamily="18" charset="-127"/>
                <a:ea typeface="HY견고딕" pitchFamily="18" charset="-127"/>
              </a:rPr>
              <a:t>모터 구동 상태</a:t>
            </a:r>
            <a:endParaRPr lang="ko-KR" altLang="en-US" sz="10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5544108" y="2816932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>
            <a:off x="5544108" y="3248980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04248" y="3104964"/>
            <a:ext cx="1404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latin typeface="HY견고딕" pitchFamily="18" charset="-127"/>
                <a:ea typeface="HY견고딕" pitchFamily="18" charset="-127"/>
              </a:rPr>
              <a:t>위치 도달 여부</a:t>
            </a:r>
            <a:endParaRPr lang="ko-KR" altLang="en-US" sz="10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2" name="직선 연결선 41"/>
          <p:cNvCxnSpPr/>
          <p:nvPr/>
        </p:nvCxnSpPr>
        <p:spPr>
          <a:xfrm>
            <a:off x="5652120" y="2816932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5652120" y="303295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04248" y="2888940"/>
            <a:ext cx="1548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latin typeface="HY견고딕" pitchFamily="18" charset="-127"/>
                <a:ea typeface="HY견고딕" pitchFamily="18" charset="-127"/>
              </a:rPr>
              <a:t>작동 이상 유무</a:t>
            </a:r>
            <a:endParaRPr lang="ko-KR" altLang="en-US" sz="10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311860" y="5625244"/>
            <a:ext cx="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3311860" y="6489340"/>
            <a:ext cx="261850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8144" y="59492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1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정상</a:t>
            </a: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1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위치에 도달하지 못함</a:t>
            </a: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1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 구동상태</a:t>
            </a: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1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모터구동 가능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flipH="1">
            <a:off x="3414979" y="5625244"/>
            <a:ext cx="4893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3414979" y="6345324"/>
            <a:ext cx="2515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3527884" y="5625244"/>
            <a:ext cx="0" cy="583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 flipV="1">
            <a:off x="3527884" y="6201308"/>
            <a:ext cx="2402483" cy="7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3671900" y="5625244"/>
            <a:ext cx="0" cy="458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flipV="1">
            <a:off x="3671900" y="6057292"/>
            <a:ext cx="2258467" cy="26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3853396" y="5617502"/>
            <a:ext cx="0" cy="311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>
          <a:xfrm flipV="1">
            <a:off x="3853396" y="5913276"/>
            <a:ext cx="2076971" cy="15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3959932" y="5609760"/>
            <a:ext cx="0" cy="167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 flipV="1">
            <a:off x="3959932" y="5769260"/>
            <a:ext cx="1970435" cy="7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>
            <a:off x="4067944" y="5594276"/>
            <a:ext cx="0" cy="38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/>
          <p:cNvCxnSpPr/>
          <p:nvPr/>
        </p:nvCxnSpPr>
        <p:spPr>
          <a:xfrm flipV="1">
            <a:off x="4067944" y="5625244"/>
            <a:ext cx="1862423" cy="7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/>
          <p:nvPr/>
        </p:nvCxnSpPr>
        <p:spPr>
          <a:xfrm>
            <a:off x="4211960" y="5517232"/>
            <a:ext cx="171840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868144" y="537495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2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정상</a:t>
            </a:r>
            <a:endParaRPr lang="en-US" altLang="ko-KR" sz="8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2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위치에 도달</a:t>
            </a: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2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 구동상태</a:t>
            </a:r>
            <a:endParaRPr lang="en-US" altLang="ko-KR" sz="9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2 : 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모터구동 가능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- 26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-</a:t>
            </a:r>
            <a:endParaRPr lang="ko-KR" altLang="en-US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04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73115"/>
              </p:ext>
            </p:extLst>
          </p:nvPr>
        </p:nvGraphicFramePr>
        <p:xfrm>
          <a:off x="143508" y="1232759"/>
          <a:ext cx="8829124" cy="52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5883"/>
                <a:gridCol w="1044240"/>
                <a:gridCol w="999170"/>
                <a:gridCol w="6239831"/>
              </a:tblGrid>
              <a:tr h="626272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32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BR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BR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를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0 : 9600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 : 19200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 : 38400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3 : 57600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4 : 115200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*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설정을 설정한 후 테스트 프로그램에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도 재설정 해주시기 바랍니다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Ex)BR1;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를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19200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420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BR?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BR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Set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Baudrate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를 확인합니다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91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Motor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모터 출력을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 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*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구동을 하시려면 꼭 사용하여야 하는 명령어 입니다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9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PD;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PD;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Motor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OFF</a:t>
                      </a: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모터 출력을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OFF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Motion Enable</a:t>
                      </a: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설정한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모서리가 둥근 직사각형 7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- 27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596" y="3717032"/>
            <a:ext cx="25149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*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테스트 프로그램 </a:t>
            </a:r>
            <a:r>
              <a:rPr lang="en-US" altLang="ko-KR" sz="900" dirty="0" err="1" smtClean="0">
                <a:latin typeface="HY견고딕" pitchFamily="18" charset="-127"/>
                <a:ea typeface="HY견고딕" pitchFamily="18" charset="-127"/>
              </a:rPr>
              <a:t>Baudrate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설정 </a:t>
            </a:r>
            <a:r>
              <a:rPr lang="en-US" altLang="ko-KR" sz="900" dirty="0" smtClean="0">
                <a:latin typeface="HY견고딕" pitchFamily="18" charset="-127"/>
                <a:ea typeface="HY견고딕" pitchFamily="18" charset="-127"/>
              </a:rPr>
              <a:t>P15</a:t>
            </a:r>
            <a:r>
              <a:rPr lang="ko-KR" altLang="en-US" sz="900" dirty="0" smtClean="0">
                <a:latin typeface="HY견고딕" pitchFamily="18" charset="-127"/>
                <a:ea typeface="HY견고딕" pitchFamily="18" charset="-127"/>
              </a:rPr>
              <a:t>참조 </a:t>
            </a:r>
            <a:endParaRPr lang="ko-KR" altLang="en-US" sz="9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6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29912"/>
              </p:ext>
            </p:extLst>
          </p:nvPr>
        </p:nvGraphicFramePr>
        <p:xfrm>
          <a:off x="231950" y="1600277"/>
          <a:ext cx="8696534" cy="47090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85"/>
                <a:gridCol w="1097901"/>
                <a:gridCol w="1048280"/>
                <a:gridCol w="6012668"/>
              </a:tblGrid>
              <a:tr h="59566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86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Motion Disable</a:t>
                      </a:r>
                    </a:p>
                    <a:p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설정한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을 멈춥니다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80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ED;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ED;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Emergency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Stop</a:t>
                      </a:r>
                    </a:p>
                    <a:p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을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급정지 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02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SM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SM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Motor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제어 모드 설정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속도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제어 모드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명령에 의해 모터의 제어모드를 설정합니다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 </a:t>
                      </a: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0 :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제어모드 비활성화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 :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속도 제어 모드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 :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이동속도를 설정하여 목표위치까지 도달하는 위치 제어 모드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3 :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이동시간을 설정하여 목표위치까지 도달하는 위치 제어 모드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Ex)SM1;</a:t>
                      </a:r>
                    </a:p>
                    <a:p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제어기의 제어모드를 속도 제어 모드로 설정합니다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39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SM?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SM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현재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Motor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제어모드 설정을 확인합니다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모서리가 둥근 직사각형 19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- 28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539552" y="1088740"/>
            <a:ext cx="7991871" cy="53645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ko-KR" sz="1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8.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모터 구동 </a:t>
            </a:r>
            <a:r>
              <a:rPr lang="ko-KR" altLang="en-US" sz="1200" b="1" dirty="0" err="1" smtClean="0"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 설정</a:t>
            </a:r>
            <a:endParaRPr lang="en-US" altLang="ko-KR" sz="12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- 8.1 S1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명령으로 </a:t>
            </a:r>
            <a:r>
              <a:rPr lang="ko-KR" altLang="en-US" sz="120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 타입 설정하기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     17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8.2 S1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명령으로 </a:t>
            </a:r>
            <a:r>
              <a:rPr lang="ko-KR" altLang="en-US" sz="1200" dirty="0" err="1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 펄스 설정하기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 --------------------------------- 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18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8.3 S1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명령으로 최대 구동 전류 설정하기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-------------------------------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19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8.4 S1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명령으로 최대 허용 전류 설정하기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-------------------------------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20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- 8.5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위치 루프 게인 설정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-----------------------------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 21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8.6 S2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속도 루프 게인 설정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------------------------------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 22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8.7 S2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속도 루프 시정수 설정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----------------------------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  23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8.8 S2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속도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 설정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24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-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8.9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S2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토크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LIMIT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 설정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       25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9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 9.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명령 프로토콜 설명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      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26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</a:t>
            </a:r>
          </a:p>
          <a:p>
            <a:pPr marL="0" indent="0">
              <a:buNone/>
            </a:pPr>
            <a:endParaRPr lang="en-US" altLang="ko-KR" sz="9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  10.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명령 프로토콜 예시 </a:t>
            </a:r>
            <a:endParaRPr lang="en-US" altLang="ko-KR" sz="1200" b="1" dirty="0" smtClean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- 10.1 </a:t>
            </a:r>
            <a:r>
              <a:rPr lang="en-US" altLang="ko-KR" sz="1200" dirty="0" err="1">
                <a:latin typeface="HY견고딕" pitchFamily="18" charset="-127"/>
                <a:ea typeface="HY견고딕" pitchFamily="18" charset="-127"/>
              </a:rPr>
              <a:t>Ss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사용한 위치 제어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예시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36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	- 10.2 ST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명령어를 사용한 위치 제어 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37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- 10.3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SS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사용한 위치 제어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38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- 10.4 SC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명령어를 사용한 위치 제어 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39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- 10.5 </a:t>
            </a:r>
            <a:r>
              <a:rPr lang="en-US" altLang="ko-KR" sz="1200" dirty="0" err="1" smtClean="0">
                <a:latin typeface="HY견고딕" pitchFamily="18" charset="-127"/>
                <a:ea typeface="HY견고딕" pitchFamily="18" charset="-127"/>
              </a:rPr>
              <a:t>Sr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명령어를 사용한 위치 제어 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      40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- 10.6 Sa/SV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사용한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속도 제어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      41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- 10.7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SV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명령어를 이용한 가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감속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시간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그래프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     42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	- 10.8 ED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명령어를 사용한  작동 중 정지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     43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	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- 10.9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홈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관련 통신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예시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     44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   </a:t>
            </a:r>
          </a:p>
          <a:p>
            <a:pPr marL="0" indent="0">
              <a:buNone/>
            </a:pP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1" dirty="0" smtClean="0">
                <a:latin typeface="HY견고딕" pitchFamily="18" charset="-127"/>
                <a:ea typeface="HY견고딕" pitchFamily="18" charset="-127"/>
              </a:rPr>
              <a:t>11. Fault </a:t>
            </a:r>
            <a:r>
              <a:rPr lang="ko-KR" altLang="en-US" sz="1200" b="1" dirty="0" smtClean="0">
                <a:latin typeface="HY견고딕" pitchFamily="18" charset="-127"/>
                <a:ea typeface="HY견고딕" pitchFamily="18" charset="-127"/>
              </a:rPr>
              <a:t>처리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----------------------------------------------------------       45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pPr marL="0" indent="0">
              <a:buNone/>
            </a:pPr>
            <a:endParaRPr lang="ko-KR" altLang="en-US" sz="16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15516" y="152636"/>
            <a:ext cx="165618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  <a:endParaRPr lang="ko-KR" altLang="en-US" sz="3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- 2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315370"/>
              </p:ext>
            </p:extLst>
          </p:nvPr>
        </p:nvGraphicFramePr>
        <p:xfrm>
          <a:off x="215516" y="1160747"/>
          <a:ext cx="8696534" cy="54605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85"/>
                <a:gridCol w="1097901"/>
                <a:gridCol w="1048280"/>
                <a:gridCol w="6012668"/>
              </a:tblGrid>
              <a:tr h="651569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37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10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TQ?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TQ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                                                   TQ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</a:t>
                      </a:r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pPr algn="l"/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구동되고 있는 현재 모터 전류를 요청합니다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%/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최대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100%)</a:t>
                      </a: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호스트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(pc)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요청에 의해 현재 모터 전류를 정격 전류에 대한 비율로 표시합니다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TQ050,050;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전류가 정격전류의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50%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흐르고 있습니다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84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SV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±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SV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       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aseline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SV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±ddddd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6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속도 제어 모드 시 속도를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 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+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는 정방향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–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는 역방향으로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단위는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rpm)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Ex)SV+00100,-00200;</a:t>
                      </a:r>
                    </a:p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 :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정방향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100rpm,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 :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역방향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200rpm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86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SV?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aseline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SV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±ddddd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              </a:t>
                      </a:r>
                    </a:p>
                    <a:p>
                      <a:pPr algn="ctr"/>
                      <a:r>
                        <a:rPr lang="en-US" altLang="ko-KR" sz="11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1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속도값을 확인합니다</a:t>
                      </a:r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1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8010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Saddddd,ddddd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pPr algn="l"/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속도 제어 모드 시 가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감속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시간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을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단위는 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Ex)Sa10000,10000;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가감속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시간은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10000ms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84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Sa?</a:t>
                      </a:r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가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감속 시간을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모서리가 둥근 직사각형 19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5814138" y="2069232"/>
            <a:ext cx="2548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flipV="1">
            <a:off x="5976156" y="206923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5976156" y="2213248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552220" y="2024844"/>
            <a:ext cx="241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정격 전류에 대한 비율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5472100" y="206923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 flipV="1">
            <a:off x="5613273" y="2069232"/>
            <a:ext cx="0" cy="279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>
            <a:off x="5616116" y="2348880"/>
            <a:ext cx="9152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52220" y="2204864"/>
            <a:ext cx="241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정격 전류에 대한 비율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6156176" y="3509392"/>
            <a:ext cx="4680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flipV="1">
            <a:off x="6429049" y="350939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6429049" y="3653408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984268" y="3535124"/>
            <a:ext cx="19082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속</a:t>
            </a:r>
            <a:r>
              <a:rPr lang="ko-KR" altLang="en-US" sz="1050" dirty="0">
                <a:latin typeface="HY견고딕" pitchFamily="18" charset="-127"/>
                <a:ea typeface="HY견고딕" pitchFamily="18" charset="-127"/>
              </a:rPr>
              <a:t>도</a:t>
            </a:r>
          </a:p>
        </p:txBody>
      </p:sp>
      <p:cxnSp>
        <p:nvCxnSpPr>
          <p:cNvPr id="48" name="직선 연결선 47"/>
          <p:cNvCxnSpPr/>
          <p:nvPr/>
        </p:nvCxnSpPr>
        <p:spPr>
          <a:xfrm>
            <a:off x="5472100" y="350100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V="1">
            <a:off x="5652120" y="3501008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>
            <a:off x="5652120" y="3789040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984268" y="3679140"/>
            <a:ext cx="2076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속도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5976156" y="522920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H="1" flipV="1">
            <a:off x="6264188" y="5229200"/>
            <a:ext cx="1" cy="188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6264188" y="5413412"/>
            <a:ext cx="792088" cy="4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056276" y="5299320"/>
            <a:ext cx="19082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가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감속 시간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8" name="직선 연결선 57"/>
          <p:cNvCxnSpPr/>
          <p:nvPr/>
        </p:nvCxnSpPr>
        <p:spPr>
          <a:xfrm>
            <a:off x="5472100" y="5229200"/>
            <a:ext cx="4680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V="1">
            <a:off x="5724128" y="5229200"/>
            <a:ext cx="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>
          <a:xfrm>
            <a:off x="5724128" y="5553236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56276" y="5443336"/>
            <a:ext cx="2004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가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감속 시</a:t>
            </a:r>
            <a:r>
              <a:rPr lang="ko-KR" altLang="en-US" sz="1050" dirty="0">
                <a:latin typeface="HY견고딕" pitchFamily="18" charset="-127"/>
                <a:ea typeface="HY견고딕" pitchFamily="18" charset="-127"/>
              </a:rPr>
              <a:t>간</a:t>
            </a:r>
          </a:p>
        </p:txBody>
      </p:sp>
      <p:sp>
        <p:nvSpPr>
          <p:cNvPr id="38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- 29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985554"/>
              </p:ext>
            </p:extLst>
          </p:nvPr>
        </p:nvGraphicFramePr>
        <p:xfrm>
          <a:off x="215516" y="1088742"/>
          <a:ext cx="8696534" cy="5499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85"/>
                <a:gridCol w="1154503"/>
                <a:gridCol w="1099690"/>
                <a:gridCol w="5904656"/>
              </a:tblGrid>
              <a:tr h="46805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27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13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PA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PA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PA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 시의 목표 위치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초기값은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0x8000000)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Ex)PA8000FFF,7FFF000;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현재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값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0x8000000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을 기준으로 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은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0xFFF(4095)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만큼 정방향 이동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</a:p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는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0x1000(4096)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만큼 이동합니다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358">
                <a:tc vMerge="1"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PA?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PA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목표 위치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602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14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pPr algn="ctr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/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모드시의 목표지점까지 이동을 할 때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이동속도값 설정 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  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단위는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rpm)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이동속도 설정에 의한 위치 제어 모드 시의 이동속도를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SS01000,01000;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위치 제어 시의 속도를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1000rpm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0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SS?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이동속도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1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15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SC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SC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SC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ko-KR" altLang="en-US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모드시의 구동하고 있는 모터의 이동속도값을 변경합니다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 SS01000,01000;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위치 제어 시의 속도를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1000rpm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으로 변경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등속구간에서 적용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0" name="모서리가 둥근 직사각형 39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2" name="직선 연결선 61"/>
          <p:cNvCxnSpPr/>
          <p:nvPr/>
        </p:nvCxnSpPr>
        <p:spPr>
          <a:xfrm>
            <a:off x="6084168" y="1961220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 flipV="1">
            <a:off x="6429049" y="1961220"/>
            <a:ext cx="0" cy="21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/>
          <p:nvPr/>
        </p:nvCxnSpPr>
        <p:spPr>
          <a:xfrm>
            <a:off x="6429049" y="2175356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4268" y="1986952"/>
            <a:ext cx="2076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 위치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>
            <a:off x="5328084" y="1952836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5654963" y="1952836"/>
            <a:ext cx="0" cy="35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/>
          <p:cNvCxnSpPr/>
          <p:nvPr/>
        </p:nvCxnSpPr>
        <p:spPr>
          <a:xfrm>
            <a:off x="5652120" y="2310988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84268" y="2166972"/>
            <a:ext cx="1980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 위치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8" name="직선 연결선 77"/>
          <p:cNvCxnSpPr/>
          <p:nvPr/>
        </p:nvCxnSpPr>
        <p:spPr>
          <a:xfrm>
            <a:off x="6084168" y="368102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 flipV="1">
            <a:off x="6336196" y="367914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/>
          <p:cNvCxnSpPr/>
          <p:nvPr/>
        </p:nvCxnSpPr>
        <p:spPr>
          <a:xfrm>
            <a:off x="6336196" y="383154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056276" y="3713256"/>
            <a:ext cx="2004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이동속도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2" name="직선 연결선 81"/>
          <p:cNvCxnSpPr/>
          <p:nvPr/>
        </p:nvCxnSpPr>
        <p:spPr>
          <a:xfrm>
            <a:off x="5508104" y="367914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flipV="1">
            <a:off x="5724128" y="3679140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/>
          <p:nvPr/>
        </p:nvCxnSpPr>
        <p:spPr>
          <a:xfrm>
            <a:off x="5724128" y="3967172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056276" y="3859160"/>
            <a:ext cx="2087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이동속도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6" name="직선 연결선 85"/>
          <p:cNvCxnSpPr/>
          <p:nvPr/>
        </p:nvCxnSpPr>
        <p:spPr>
          <a:xfrm>
            <a:off x="6084168" y="5517232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 flipV="1">
            <a:off x="6336196" y="5517232"/>
            <a:ext cx="0" cy="157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/>
          <p:cNvCxnSpPr/>
          <p:nvPr/>
        </p:nvCxnSpPr>
        <p:spPr>
          <a:xfrm>
            <a:off x="6336196" y="5674717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20272" y="5551348"/>
            <a:ext cx="2700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변경 할 이동속</a:t>
            </a:r>
            <a:r>
              <a:rPr lang="ko-KR" altLang="en-US" sz="1050" dirty="0">
                <a:latin typeface="HY견고딕" pitchFamily="18" charset="-127"/>
                <a:ea typeface="HY견고딕" pitchFamily="18" charset="-127"/>
              </a:rPr>
              <a:t>도</a:t>
            </a:r>
          </a:p>
        </p:txBody>
      </p:sp>
      <p:cxnSp>
        <p:nvCxnSpPr>
          <p:cNvPr id="90" name="직선 연결선 89"/>
          <p:cNvCxnSpPr/>
          <p:nvPr/>
        </p:nvCxnSpPr>
        <p:spPr>
          <a:xfrm>
            <a:off x="5508104" y="5517232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 flipV="1">
            <a:off x="5724128" y="5522317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/>
          <p:cNvCxnSpPr/>
          <p:nvPr/>
        </p:nvCxnSpPr>
        <p:spPr>
          <a:xfrm>
            <a:off x="5724128" y="5810349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020272" y="5695364"/>
            <a:ext cx="2051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변경 할 이동속도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- 30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7640"/>
              </p:ext>
            </p:extLst>
          </p:nvPr>
        </p:nvGraphicFramePr>
        <p:xfrm>
          <a:off x="231950" y="1376772"/>
          <a:ext cx="8696534" cy="50796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85"/>
                <a:gridCol w="1377147"/>
                <a:gridCol w="1021062"/>
                <a:gridCol w="5760640"/>
              </a:tblGrid>
              <a:tr h="53635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008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16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ST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ST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ST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(SM3)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일 때 목표지점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이동 시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목표지점까지의 이동시간 값을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단위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ST00000FF,00000FF;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시의 목표지점까지의 이동시간을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255ms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설정함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속도는 목표 위치까지의 거리에 설정된 이동시간을 나눈 후 가감속율 시간을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포함하여 자동적으로 산출합니다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786">
                <a:tc v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ST?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ST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이동 시간 값을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895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17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(SM3)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에서의 위치 구동시의 가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감속 시간을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 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</a:t>
                      </a: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ms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이동시간 설정에 의한 위치 제어 모드 시의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가감속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시간을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Ex)Ss00010,00010;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위치제어 시 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가감속이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10ms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에 이루어지도록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78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가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감속 시간을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6" name="모서리가 둥근 직사각형 35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>
            <a:off x="6156176" y="2348880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flipH="1" flipV="1">
            <a:off x="6498214" y="2348880"/>
            <a:ext cx="2843" cy="118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6501057" y="2467164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056276" y="2314764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이동시간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>
            <a:off x="5400092" y="2348880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 flipV="1">
            <a:off x="5724128" y="2348880"/>
            <a:ext cx="2843" cy="253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>
          <a:xfrm>
            <a:off x="5724128" y="2602796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056276" y="2492896"/>
            <a:ext cx="2087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이동시간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6156176" y="466340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V="1">
            <a:off x="6465053" y="466340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6465053" y="4807424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020272" y="4655024"/>
            <a:ext cx="22682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가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감속 시간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8" name="직선 연결선 57"/>
          <p:cNvCxnSpPr/>
          <p:nvPr/>
        </p:nvCxnSpPr>
        <p:spPr>
          <a:xfrm>
            <a:off x="5580112" y="465502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V="1">
            <a:off x="5757289" y="4655024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>
          <a:xfrm>
            <a:off x="5757289" y="4943056"/>
            <a:ext cx="12629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20272" y="4833156"/>
            <a:ext cx="20877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가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감속 시간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- 31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82684"/>
              </p:ext>
            </p:extLst>
          </p:nvPr>
        </p:nvGraphicFramePr>
        <p:xfrm>
          <a:off x="231950" y="1268760"/>
          <a:ext cx="8696534" cy="53854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85"/>
                <a:gridCol w="1066061"/>
                <a:gridCol w="1008112"/>
                <a:gridCol w="6084676"/>
              </a:tblGrid>
              <a:tr h="42627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18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모드일때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목표위치 수렴범위를 설정합니다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Count) 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Ex)Sr00100,00200;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은 목표 위치에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펄스 기준 </a:t>
                      </a:r>
                      <a:r>
                        <a:rPr lang="en-US" altLang="ko-KR" sz="1200" b="1" dirty="0" smtClean="0"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0x100(256)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안으로 도달했을 때 도착으로 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판단합니다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는 목표 위치에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펄스 기준 </a:t>
                      </a:r>
                      <a:r>
                        <a:rPr lang="en-US" altLang="ko-KR" sz="1200" b="1" dirty="0" smtClean="0"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0x200(512)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안으로 도달했을 때 도착으로 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판단합니다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endParaRPr lang="en-US" altLang="ko-KR" sz="12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28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Sr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Sr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목표위치 수렴 범위를 확인합니다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30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19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TG?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TG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!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TG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1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100" dirty="0" smtClean="0">
                          <a:latin typeface="HY견고딕" pitchFamily="18" charset="-127"/>
                          <a:ea typeface="HY견고딕" pitchFamily="18" charset="-127"/>
                        </a:rPr>
                        <a:t>!</a:t>
                      </a:r>
                    </a:p>
                    <a:p>
                      <a:pPr algn="ctr"/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/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1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모드에서 목표위치에 도달함을 알리고 목표위치와 남은 거리를 알립니다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호스트의 요청에 의해 현재위치와 목표위치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사이에 오차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펄스 기준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를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리턴 혹은 목표위치에 도달하는 순간 컨트롤러에서 호스트로 메시지를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수렴범위가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0x100(256)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일 때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-TG00000FF(255),0000110(272)!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가 호스트로 전송되는 경우에는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수렴되었음을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알립니다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TG00000FF(256),00000F0(240)!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가 호스트로 전송되는 경우에는 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수렴되었음을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알립니다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6" name="모서리가 둥근 직사각형 35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5976156" y="2132856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V="1">
            <a:off x="6300192" y="2141240"/>
            <a:ext cx="0" cy="152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/>
          <p:cNvCxnSpPr/>
          <p:nvPr/>
        </p:nvCxnSpPr>
        <p:spPr>
          <a:xfrm>
            <a:off x="6298770" y="2293930"/>
            <a:ext cx="6494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12260" y="2310988"/>
            <a:ext cx="28083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목표위치 수렴범위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2" name="직선 연결선 41"/>
          <p:cNvCxnSpPr/>
          <p:nvPr/>
        </p:nvCxnSpPr>
        <p:spPr>
          <a:xfrm>
            <a:off x="5400092" y="2132856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V="1">
            <a:off x="5649277" y="2132856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>
            <a:off x="5649277" y="2420888"/>
            <a:ext cx="12989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912260" y="2132856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목표위치 수렴범위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6262766" y="4509120"/>
            <a:ext cx="1422" cy="161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6262766" y="4670194"/>
            <a:ext cx="6494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04248" y="4543236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목표위치까지 남은 거리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5613273" y="4509120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5613273" y="4797152"/>
            <a:ext cx="12989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04248" y="4687252"/>
            <a:ext cx="21488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목표위치까지 남은 거리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292080" y="4509120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6012160" y="4509120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- 32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1170"/>
              </p:ext>
            </p:extLst>
          </p:nvPr>
        </p:nvGraphicFramePr>
        <p:xfrm>
          <a:off x="179512" y="1304764"/>
          <a:ext cx="8845559" cy="52172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6899"/>
                <a:gridCol w="1400746"/>
                <a:gridCol w="1063492"/>
                <a:gridCol w="5834422"/>
              </a:tblGrid>
              <a:tr h="484872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3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20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QP?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QP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</a:t>
                      </a:r>
                    </a:p>
                    <a:p>
                      <a:pPr algn="ctr"/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QP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현재의 위치 값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단위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Encoder count)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호스트의 요청에 의해 현재의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위치값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초기값은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0x8000000)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475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21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홀 센서를 사용한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homing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동작 설정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1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리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진수는 동작모드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나머지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자리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10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진수는 홈 동작 시 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속도입니다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혹은 최대속도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)(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rpm)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0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 신호를 상승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엣지에서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검출하고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다수의 상승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발생시에는 탐색방향   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기준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첫번째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엣지를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홈 위치로 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 신호를 하강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엣지에서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검출하고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다수의 하강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발생시에는 탐색방향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기준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첫번째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엣지를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홈 위치로 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Ex)Gs0,01000;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-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 신호를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상승엣지에서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검출하며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homing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동작시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1000rpm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동작하게 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*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최저속도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: 1000rpm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33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ddddd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&gt;&gt; </a:t>
                      </a:r>
                      <a:r>
                        <a:rPr lang="ko-KR" altLang="en-US" sz="11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설정한 동작 모드와 홈 </a:t>
                      </a:r>
                      <a:r>
                        <a:rPr lang="ko-KR" altLang="en-US" sz="11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동작시</a:t>
                      </a:r>
                      <a:r>
                        <a:rPr lang="ko-KR" altLang="en-US" sz="11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속도를 확인합니다</a:t>
                      </a:r>
                      <a:r>
                        <a:rPr lang="en-US" altLang="ko-KR" sz="11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" name="모서리가 둥근 직사각형 30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6228184" y="2204864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6573065" y="221324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6573065" y="2357264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28284" y="2238980"/>
            <a:ext cx="14761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현재 위치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5472100" y="2204864"/>
            <a:ext cx="684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5796136" y="2204864"/>
            <a:ext cx="2843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/>
          <p:nvPr/>
        </p:nvCxnSpPr>
        <p:spPr>
          <a:xfrm>
            <a:off x="5796136" y="2492896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28284" y="2382996"/>
            <a:ext cx="16921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현재 위치 값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8" name="직선 연결선 47"/>
          <p:cNvCxnSpPr/>
          <p:nvPr/>
        </p:nvCxnSpPr>
        <p:spPr>
          <a:xfrm>
            <a:off x="6030162" y="3219472"/>
            <a:ext cx="5249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V="1">
            <a:off x="6285033" y="3219472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>
            <a:off x="6285033" y="3363488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786246" y="3245204"/>
            <a:ext cx="22748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homing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동작 시 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rpm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5914570" y="3211187"/>
            <a:ext cx="0" cy="366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5914570" y="3577438"/>
            <a:ext cx="9256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5850142" y="3211187"/>
            <a:ext cx="128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86246" y="3427112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동작모드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- 33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829923"/>
              </p:ext>
            </p:extLst>
          </p:nvPr>
        </p:nvGraphicFramePr>
        <p:xfrm>
          <a:off x="231950" y="1232756"/>
          <a:ext cx="8624525" cy="54044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3233"/>
                <a:gridCol w="1394549"/>
                <a:gridCol w="1008112"/>
                <a:gridCol w="5688631"/>
              </a:tblGrid>
              <a:tr h="42307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47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22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solidFill>
                            <a:schemeClr val="dk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EA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EA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ko-KR" altLang="en-US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EA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dk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 재설정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count)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자리의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진수에 의해 모터선택 및 모드 설정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첫째자리는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둘째자리는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나머지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자리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16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진수는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1,2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값입니다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0 :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설정안함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 :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 초기값으로 재설정 전송된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값은 무시하고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 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0x8000000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 :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 전송된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엔코터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값으로 설정합니다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3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현재의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값을 전송된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값만큼 증가시킵니다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4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현재의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값을 전송된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값만큼 감소시킵니다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Ex)-EA01,FFFFFFF,FFFFFF;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은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재설정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안함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0x8000000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재설정합니다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-EA22,00000FF(255),00000D4(212);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값을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각각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0x00000FF(255),0x00000D4(212)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재설정합니다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-EA34,00000FD(253),00000F0(250);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은 현재의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값에서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0x00000FD(253)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만큼 증가시켜 재설정하고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현재의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값에서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0x00000F0(250)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만큼 감소시켜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재설정합니다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*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최대값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: 0xFFFFFFF;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최소값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: 0x0000000;</a:t>
                      </a:r>
                      <a:endParaRPr lang="ko-KR" altLang="en-US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모서리가 둥근 직사각형 20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6573065" y="2060848"/>
            <a:ext cx="0" cy="17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6573065" y="2231686"/>
            <a:ext cx="5552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020272" y="2113402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05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 카운터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 flipV="1">
            <a:off x="5798979" y="2060848"/>
            <a:ext cx="0" cy="342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5796136" y="2403322"/>
            <a:ext cx="13321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20272" y="2257418"/>
            <a:ext cx="21962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1050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 카운터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 flipV="1">
            <a:off x="5366931" y="2060848"/>
            <a:ext cx="0" cy="342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5488681" y="2060848"/>
            <a:ext cx="7034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6264188" y="2060848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H="1">
            <a:off x="4427984" y="2403322"/>
            <a:ext cx="93894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V="1">
            <a:off x="5292080" y="2070262"/>
            <a:ext cx="0" cy="187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4427986" y="2257418"/>
            <a:ext cx="8640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31840" y="2123274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모드 설정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31840" y="2276872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모드 설정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- 34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25288"/>
              </p:ext>
            </p:extLst>
          </p:nvPr>
        </p:nvGraphicFramePr>
        <p:xfrm>
          <a:off x="179512" y="1124744"/>
          <a:ext cx="8829125" cy="54579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5846"/>
                <a:gridCol w="1084005"/>
                <a:gridCol w="1060911"/>
                <a:gridCol w="6118363"/>
              </a:tblGrid>
              <a:tr h="649343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05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05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Command</a:t>
                      </a: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message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PC-&gt;</a:t>
                      </a:r>
                      <a:r>
                        <a:rPr lang="ko-KR" altLang="en-US" sz="9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9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  <a:p>
                      <a:pPr algn="ctr" latinLnBrk="1"/>
                      <a:r>
                        <a:rPr lang="ko-KR" altLang="en-US" sz="900" dirty="0" smtClean="0">
                          <a:latin typeface="HY견고딕" pitchFamily="18" charset="-127"/>
                          <a:ea typeface="HY견고딕" pitchFamily="18" charset="-127"/>
                        </a:rPr>
                        <a:t>컨트롤러 </a:t>
                      </a:r>
                      <a:r>
                        <a:rPr lang="en-US" altLang="ko-KR" sz="900" dirty="0" smtClean="0">
                          <a:latin typeface="HY견고딕" pitchFamily="18" charset="-127"/>
                          <a:ea typeface="HY견고딕" pitchFamily="18" charset="-127"/>
                        </a:rPr>
                        <a:t>-&gt;PC</a:t>
                      </a:r>
                      <a:endParaRPr lang="ko-KR" altLang="en-US" sz="9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236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23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홀 센서를 사용한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homing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수행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첫째자리는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1,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둘째자리는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2,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동작이 완료되면 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호스트로 동작 완료 메시지를 보냅니다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0 :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선택안함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1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정방향으로 탐색하여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수행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완료 메시지를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 :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역방향으로 탐색하여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수행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완료 메시지를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3 : homing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완료 메시지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Ex)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Gh01;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Gh01;  Gh03! 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가 홈 동작 완료되면 전송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) 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 Gh02; Gh02;  GH03! 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가 홈 동작 완료되면 전송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Gh11;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Gh11;  Gh33! 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가 홈 동작 완료되면 전송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 Gh21; Gh21;  Gh33! 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1,2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가 홈 동작 완료되면 전송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  <a:sym typeface="Wingdings" pitchFamily="2" charset="2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69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Gh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Gh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dd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!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Homing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 시 설정한 동작 수행 모드를 확인합니다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6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견고딕" pitchFamily="18" charset="-127"/>
                          <a:ea typeface="HY견고딕" pitchFamily="18" charset="-127"/>
                        </a:rPr>
                        <a:t>24</a:t>
                      </a:r>
                      <a:endParaRPr lang="ko-KR" altLang="en-US" sz="16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Qh?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Qh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  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err="1" smtClean="0">
                          <a:latin typeface="HY견고딕" pitchFamily="18" charset="-127"/>
                          <a:ea typeface="HY견고딕" pitchFamily="18" charset="-127"/>
                        </a:rPr>
                        <a:t>Qh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err="1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FFFFFFF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홀 센서 감지시점의 위치 값 요청합니다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.(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단위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count)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홀 센서 감지시점의 홈 위치 값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리턴합니다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 값은 산출 방법 </a:t>
                      </a:r>
                      <a:r>
                        <a:rPr lang="en-US" altLang="ko-KR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Gs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에 의해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위치가 검출되지 않은 상태인 경우에 값을 요청하면 값을 숫자대신 기호 등으로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표시합니다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Ex)Qh00000B8(184),00000B9(185); </a:t>
                      </a:r>
                    </a:p>
                    <a:p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-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회전에 의해 홈 위치가 감지된 시점이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에서는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값이  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</a:p>
                    <a:p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0x00000B8(184)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이고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에서는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엔코더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카운터 값이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0x00000B9(185)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8" name="직선 연결선 7"/>
          <p:cNvCxnSpPr/>
          <p:nvPr/>
        </p:nvCxnSpPr>
        <p:spPr>
          <a:xfrm>
            <a:off x="5292080" y="4905164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408204" y="4907052"/>
            <a:ext cx="0" cy="108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6408204" y="501506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92280" y="4869160"/>
            <a:ext cx="16561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홈 위치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6084168" y="2024844"/>
            <a:ext cx="0" cy="108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6084168" y="2132856"/>
            <a:ext cx="11161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00292" y="1988840"/>
            <a:ext cx="1692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동작 수행 모드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31951" y="152636"/>
            <a:ext cx="47000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설명</a:t>
            </a:r>
            <a:endParaRPr lang="ko-KR" altLang="en-US" sz="2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5976156" y="2024844"/>
            <a:ext cx="0" cy="243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5976156" y="226848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00292" y="2123274"/>
            <a:ext cx="18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동작 수행 모드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5724128" y="4907052"/>
            <a:ext cx="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6048164" y="4907052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>
          <a:xfrm>
            <a:off x="5724128" y="5231088"/>
            <a:ext cx="14041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92280" y="5085184"/>
            <a:ext cx="16921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0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050" dirty="0" smtClean="0">
                <a:latin typeface="HY견고딕" pitchFamily="18" charset="-127"/>
                <a:ea typeface="HY견고딕" pitchFamily="18" charset="-127"/>
              </a:rPr>
              <a:t>의 홈 위치 값</a:t>
            </a:r>
            <a:endParaRPr lang="ko-KR" altLang="en-US" sz="10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- 35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00239"/>
              </p:ext>
            </p:extLst>
          </p:nvPr>
        </p:nvGraphicFramePr>
        <p:xfrm>
          <a:off x="395536" y="2636912"/>
          <a:ext cx="8330197" cy="33669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7206"/>
                <a:gridCol w="2288211"/>
                <a:gridCol w="5474780"/>
              </a:tblGrid>
              <a:tr h="336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SM3;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이동시간 설정에 따른 위치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Ss06000,06000;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 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가 감속이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6000ms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에 이루어지도록</a:t>
                      </a:r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PA8060000,8060000;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모두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0x60000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 이동합니다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10.1 </a:t>
            </a:r>
            <a:r>
              <a:rPr lang="en-US" altLang="ko-KR" sz="2000" dirty="0" err="1" smtClean="0">
                <a:latin typeface="HY견고딕" pitchFamily="18" charset="-127"/>
                <a:ea typeface="HY견고딕" pitchFamily="18" charset="-127"/>
              </a:rPr>
              <a:t>Ss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사용한 위치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464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1628800"/>
            <a:ext cx="786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값을 기준으로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모두 정방향으로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0x60000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가 감속이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6000ms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에 이루어집니다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- 36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7186"/>
              </p:ext>
            </p:extLst>
          </p:nvPr>
        </p:nvGraphicFramePr>
        <p:xfrm>
          <a:off x="395536" y="2636912"/>
          <a:ext cx="8330197" cy="33866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7206"/>
                <a:gridCol w="2288211"/>
                <a:gridCol w="5474780"/>
              </a:tblGrid>
              <a:tr h="336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SM3;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이동시간 설정에 따른 위치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ST000000A,000000A;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모드 시 목표위치까지의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이동시간을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10ms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PA8060000,8010000;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은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0x60000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 </a:t>
                      </a:r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는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0x10000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이동합니다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10.2 ST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사용한 위치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464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1628800"/>
            <a:ext cx="786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값을 기준으로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은 정방향으로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0x60000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는 정방향으로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0x10000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이동시간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10ms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안에 이동합니다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- 37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96942"/>
              </p:ext>
            </p:extLst>
          </p:nvPr>
        </p:nvGraphicFramePr>
        <p:xfrm>
          <a:off x="490274" y="2733204"/>
          <a:ext cx="8126464" cy="33866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34"/>
                <a:gridCol w="2232248"/>
                <a:gridCol w="5340882"/>
              </a:tblGrid>
              <a:tr h="336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SM2;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이동속도 설정에 따른 위치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SS03000,05000;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 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속도를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3000rpm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설정하고</a:t>
                      </a:r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속도를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5000rpm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PA8070000,8060000;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0x70000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</a:t>
                      </a:r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2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를 정방향으로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0x60000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만큼 이동합니다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10.3 SS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사용한 위치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464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628800"/>
            <a:ext cx="786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값을 기준으로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은 정방향으로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0x70000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는 정방향으로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0x60000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3000rpm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으로 회전하게 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- 38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700808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8~24V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넓은 전원 입력 범위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실시간 위치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속도 제어기능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초소형 사이즈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(60mm X 87mm X 15mm)</a:t>
            </a: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축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BLDC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모터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독립제어가능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Hall Sensor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와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Encoder Sensor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를 이용하여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BLDC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모터 구동이 가능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RS232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통신 방식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지원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파라미터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확인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변경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저장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(EEPROM)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검증된 모터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구동 전용 칩 사용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(L6234)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31950" y="152636"/>
            <a:ext cx="289989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2.</a:t>
            </a:r>
            <a:r>
              <a:rPr lang="ko-KR" altLang="en-US" sz="32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특</a:t>
            </a:r>
            <a:r>
              <a:rPr lang="ko-KR" altLang="en-US" sz="32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징</a:t>
            </a:r>
          </a:p>
        </p:txBody>
      </p:sp>
      <p:sp>
        <p:nvSpPr>
          <p:cNvPr id="9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- 3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99276"/>
              </p:ext>
            </p:extLst>
          </p:nvPr>
        </p:nvGraphicFramePr>
        <p:xfrm>
          <a:off x="490274" y="2607529"/>
          <a:ext cx="8126464" cy="38458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34"/>
                <a:gridCol w="2232248"/>
                <a:gridCol w="5340882"/>
              </a:tblGrid>
              <a:tr h="336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SM2;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이동속도 설정에 따른 위치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SS03000,03000;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 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속도를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3000rpm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PA8070000,8070000;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모두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0x70000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 이동합니다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SC00500,00500;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 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속도를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500rpm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으로 변경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10.4 SC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사용한 위치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464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652" y="1628800"/>
            <a:ext cx="786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값을 기준으로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모두 정방향으로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0x70000</a:t>
            </a: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만큼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3000rpm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으로 회전하다가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으로 회전 속도를 변경할 수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있습니다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- 39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74818"/>
              </p:ext>
            </p:extLst>
          </p:nvPr>
        </p:nvGraphicFramePr>
        <p:xfrm>
          <a:off x="490274" y="2672916"/>
          <a:ext cx="8126464" cy="38654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34"/>
                <a:gridCol w="2232248"/>
                <a:gridCol w="5340882"/>
              </a:tblGrid>
              <a:tr h="3366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SM2;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이동속도 설정에 따른 위치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SS03000,03000;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위치 제어 시 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속도를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3000rpm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PA8070000,8070000;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모두 정방향으로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0x70000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만큼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이동합니다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Sr00200,00200;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의 목표 </a:t>
                      </a:r>
                      <a:r>
                        <a:rPr lang="ko-KR" altLang="en-US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위치에 </a:t>
                      </a:r>
                      <a:r>
                        <a:rPr lang="ko-KR" altLang="en-US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도착 수렴범위를 </a:t>
                      </a:r>
                      <a:endParaRPr lang="en-US" altLang="ko-KR" sz="1400" b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r>
                        <a:rPr lang="en-US" altLang="ko-KR" sz="1400" b="1" dirty="0" smtClean="0">
                          <a:latin typeface="HY견고딕" pitchFamily="18" charset="-127"/>
                          <a:ea typeface="HY견고딕" pitchFamily="18" charset="-127"/>
                        </a:rPr>
                        <a:t>±</a:t>
                      </a:r>
                      <a:r>
                        <a:rPr lang="en-US" altLang="ko-KR" sz="1400" b="0" dirty="0" smtClean="0">
                          <a:latin typeface="HY견고딕" pitchFamily="18" charset="-127"/>
                          <a:ea typeface="HY견고딕" pitchFamily="18" charset="-127"/>
                        </a:rPr>
                        <a:t>0x200</a:t>
                      </a:r>
                      <a:r>
                        <a:rPr lang="ko-KR" altLang="en-US" sz="1400" b="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</a:t>
                      </a:r>
                      <a:r>
                        <a:rPr lang="ko-KR" altLang="en-US" sz="1400" b="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설정합니다</a:t>
                      </a:r>
                      <a:r>
                        <a:rPr lang="en-US" altLang="ko-KR" sz="1400" b="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b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10.5 </a:t>
            </a:r>
            <a:r>
              <a:rPr lang="en-US" altLang="ko-KR" sz="2000" dirty="0" err="1" smtClean="0">
                <a:latin typeface="HY견고딕" pitchFamily="18" charset="-127"/>
                <a:ea typeface="HY견고딕" pitchFamily="18" charset="-127"/>
              </a:rPr>
              <a:t>Sr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사용한 위치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464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652" y="1628800"/>
            <a:ext cx="786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엔코더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값을 기준으로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모두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3000rpm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으로 회전을 하며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목표 위치인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0x70000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en-US" altLang="ko-KR" b="1" dirty="0">
                <a:latin typeface="HY견고딕" pitchFamily="18" charset="-127"/>
                <a:ea typeface="HY견고딕" pitchFamily="18" charset="-127"/>
              </a:rPr>
              <a:t>±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0x200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안으로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도달했을 때 도착으로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판단합니다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- 40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30820"/>
              </p:ext>
            </p:extLst>
          </p:nvPr>
        </p:nvGraphicFramePr>
        <p:xfrm>
          <a:off x="490273" y="2448117"/>
          <a:ext cx="8126464" cy="40052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34"/>
                <a:gridCol w="2232248"/>
                <a:gridCol w="5340882"/>
              </a:tblGrid>
              <a:tr h="3506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SM1;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속도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Sa01100,02200;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가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감속 시간을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1100ms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가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/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감속 시간을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2200ms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가속시간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: 0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부터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1100ms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까지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가속</a:t>
                      </a:r>
                      <a:endParaRPr lang="en-US" altLang="ko-KR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감속시간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: motion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정지 부터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1100ms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후 까지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감속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SV+06000,-06000;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은 정방향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6000rpm,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역방향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6000rpm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의하여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10.6 Sa/SV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이용한 속도 제어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0080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1592796"/>
            <a:ext cx="793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아래 표와 같이 순서대로 명령을 입력하면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Sa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설정된 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감속률로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SV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설정한 속도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[rpm]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회전하게 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- 41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10.7 SV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이용한 가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감속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시간 그래프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슬라이드 번호 개체 틀 10"/>
          <p:cNvSpPr txBox="1">
            <a:spLocks/>
          </p:cNvSpPr>
          <p:nvPr/>
        </p:nvSpPr>
        <p:spPr>
          <a:xfrm>
            <a:off x="4211960" y="6520259"/>
            <a:ext cx="684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- 42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1288922" y="2751624"/>
            <a:ext cx="13952" cy="2729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1288922" y="4474506"/>
            <a:ext cx="68855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30069" y="4465046"/>
            <a:ext cx="1072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HY견명조" pitchFamily="18" charset="-127"/>
                <a:ea typeface="HY견명조" pitchFamily="18" charset="-127"/>
              </a:rPr>
              <a:t>시간</a:t>
            </a:r>
            <a:r>
              <a:rPr lang="en-US" altLang="ko-KR" sz="1400" dirty="0" smtClean="0">
                <a:latin typeface="HY견명조" pitchFamily="18" charset="-127"/>
                <a:ea typeface="HY견명조" pitchFamily="18" charset="-127"/>
              </a:rPr>
              <a:t>[</a:t>
            </a:r>
            <a:r>
              <a:rPr lang="en-US" altLang="ko-KR" sz="1400" dirty="0" err="1" smtClean="0">
                <a:latin typeface="HY견명조" pitchFamily="18" charset="-127"/>
                <a:ea typeface="HY견명조" pitchFamily="18" charset="-127"/>
              </a:rPr>
              <a:t>ms</a:t>
            </a:r>
            <a:r>
              <a:rPr lang="en-US" altLang="ko-KR" sz="1400" dirty="0" smtClean="0">
                <a:latin typeface="HY견명조" pitchFamily="18" charset="-127"/>
                <a:ea typeface="HY견명조" pitchFamily="18" charset="-127"/>
              </a:rPr>
              <a:t>]</a:t>
            </a:r>
            <a:endParaRPr lang="ko-KR" altLang="en-US" sz="14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934" y="2375592"/>
            <a:ext cx="1229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HY견명조" pitchFamily="18" charset="-127"/>
                <a:ea typeface="HY견명조" pitchFamily="18" charset="-127"/>
              </a:rPr>
              <a:t>속도</a:t>
            </a:r>
            <a:r>
              <a:rPr lang="en-US" altLang="ko-KR" sz="1400" dirty="0" smtClean="0">
                <a:latin typeface="HY견명조" pitchFamily="18" charset="-127"/>
                <a:ea typeface="HY견명조" pitchFamily="18" charset="-127"/>
              </a:rPr>
              <a:t>[rpm]</a:t>
            </a:r>
            <a:endParaRPr lang="ko-KR" altLang="en-US" sz="1400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3190374" y="4217907"/>
            <a:ext cx="0" cy="554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920664" y="4217907"/>
            <a:ext cx="0" cy="591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175160" y="3168512"/>
            <a:ext cx="260028" cy="38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532" y="3023374"/>
            <a:ext cx="877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6000rpm</a:t>
            </a:r>
            <a:endParaRPr lang="ko-KR" altLang="en-US" sz="11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8302" y="4742339"/>
            <a:ext cx="1137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1100ms</a:t>
            </a:r>
            <a:endParaRPr lang="ko-KR" altLang="en-US" sz="11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0092" y="4778996"/>
            <a:ext cx="113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    2500ms</a:t>
            </a:r>
          </a:p>
          <a:p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(motion </a:t>
            </a:r>
            <a:r>
              <a:rPr lang="ko-KR" altLang="en-US" sz="1100" dirty="0" smtClean="0">
                <a:latin typeface="HY견명조" pitchFamily="18" charset="-127"/>
                <a:ea typeface="HY견명조" pitchFamily="18" charset="-127"/>
              </a:rPr>
              <a:t>정지</a:t>
            </a:r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sz="1100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V="1">
            <a:off x="1288922" y="3168513"/>
            <a:ext cx="1901452" cy="13059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5920664" y="3168512"/>
            <a:ext cx="1803941" cy="13059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3190374" y="3168512"/>
            <a:ext cx="27302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486556" y="3386027"/>
            <a:ext cx="961208" cy="28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HY견명조" pitchFamily="18" charset="-127"/>
                <a:ea typeface="HY견명조" pitchFamily="18" charset="-127"/>
              </a:rPr>
              <a:t>가속구</a:t>
            </a:r>
            <a:r>
              <a:rPr lang="ko-KR" altLang="en-US" sz="1200" dirty="0">
                <a:latin typeface="HY견명조" pitchFamily="18" charset="-127"/>
                <a:ea typeface="HY견명조" pitchFamily="18" charset="-127"/>
              </a:rPr>
              <a:t>간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22635" y="3284984"/>
            <a:ext cx="1169745" cy="28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HY견명조" pitchFamily="18" charset="-127"/>
                <a:ea typeface="HY견명조" pitchFamily="18" charset="-127"/>
              </a:rPr>
              <a:t>감</a:t>
            </a:r>
            <a:r>
              <a:rPr lang="ko-KR" altLang="en-US" sz="1200" dirty="0" smtClean="0">
                <a:latin typeface="HY견명조" pitchFamily="18" charset="-127"/>
                <a:ea typeface="HY견명조" pitchFamily="18" charset="-127"/>
              </a:rPr>
              <a:t>속구간</a:t>
            </a:r>
            <a:endParaRPr lang="ko-KR" altLang="en-US" sz="1200" dirty="0">
              <a:latin typeface="HY견명조" pitchFamily="18" charset="-127"/>
              <a:ea typeface="HY견명조" pitchFamily="18" charset="-127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7708354" y="4254564"/>
            <a:ext cx="0" cy="591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407507" y="4779035"/>
            <a:ext cx="1137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명조" pitchFamily="18" charset="-127"/>
                <a:ea typeface="HY견명조" pitchFamily="18" charset="-127"/>
              </a:rPr>
              <a:t>3600ms</a:t>
            </a:r>
            <a:endParaRPr lang="ko-KR" altLang="en-US" sz="11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39552" y="170080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83568" y="1592796"/>
            <a:ext cx="79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1100ms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안에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6000rpm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감속 속도제어를 나타내는 그래프입니다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 rot="19560000">
            <a:off x="1549727" y="3654248"/>
            <a:ext cx="1257457" cy="14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 rot="2220000">
            <a:off x="6205059" y="3638007"/>
            <a:ext cx="1257457" cy="14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3190374" y="2375594"/>
            <a:ext cx="0" cy="184231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V="1">
            <a:off x="5920664" y="2375592"/>
            <a:ext cx="0" cy="187897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435188" y="3168513"/>
            <a:ext cx="1755186" cy="381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476853"/>
              </p:ext>
            </p:extLst>
          </p:nvPr>
        </p:nvGraphicFramePr>
        <p:xfrm>
          <a:off x="490273" y="2672916"/>
          <a:ext cx="8126464" cy="36022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334"/>
                <a:gridCol w="2232248"/>
                <a:gridCol w="5340882"/>
              </a:tblGrid>
              <a:tr h="3506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SM1;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를 속도 제어 모드로 설정합니다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Sa00100,00200;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40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가감속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시간은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100ms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</a:t>
                      </a:r>
                      <a:r>
                        <a:rPr lang="ko-KR" altLang="en-US" sz="14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가감속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시간은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200ms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설정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SV+01000,-01000;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은 정방향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1000rpm,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역방향 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1000rpm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설정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ME;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의하여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시작합니다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ED;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급정지 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10.8 ED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명령어를 이용한 작동 중 정지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170080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1592796"/>
            <a:ext cx="793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아래 표와 같이 순서대로 명령을 입력하면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Sa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설정된 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감속률로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SV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설정한 속도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[rpm]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회전하다가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ED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로 모터의 작동을 급정지 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- 43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449723"/>
              </p:ext>
            </p:extLst>
          </p:nvPr>
        </p:nvGraphicFramePr>
        <p:xfrm>
          <a:off x="467544" y="3118288"/>
          <a:ext cx="8222187" cy="25530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8451"/>
                <a:gridCol w="2275965"/>
                <a:gridCol w="5357771"/>
              </a:tblGrid>
              <a:tr h="287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순차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43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PE;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Motor 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출력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043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Gs1,00500;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홈 위치 신호를 하강 </a:t>
                      </a:r>
                      <a:r>
                        <a:rPr lang="ko-KR" altLang="en-US" sz="1400" dirty="0" err="1" smtClean="0">
                          <a:latin typeface="HY견고딕" pitchFamily="18" charset="-127"/>
                          <a:ea typeface="HY견고딕" pitchFamily="18" charset="-127"/>
                        </a:rPr>
                        <a:t>엣지에서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 검출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홈 동작 시 속도는 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500rpm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으로 설정합니다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043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Gh11;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1,2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가 정방향으로 탐색하여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homing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동작을 수행하고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 homing 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동작이 완료되면 호스트로 동작 완료 메시지를</a:t>
                      </a:r>
                      <a:endParaRPr lang="en-US" altLang="ko-KR" sz="14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 latinLnBrk="1"/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보냅니다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04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MD;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명령에 의해 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정지합니다</a:t>
                      </a: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견고딕" pitchFamily="18" charset="-127"/>
                          <a:ea typeface="HY견고딕" pitchFamily="18" charset="-127"/>
                        </a:rPr>
                        <a:t>*motion</a:t>
                      </a:r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을 정지하려고 할 때</a:t>
                      </a:r>
                      <a:r>
                        <a:rPr lang="ko-KR" altLang="en-US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사용해주시기 바랍니다</a:t>
                      </a:r>
                      <a:r>
                        <a:rPr lang="en-US" altLang="ko-KR" sz="14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  <a:endParaRPr lang="ko-KR" altLang="en-US" sz="14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9268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10.9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홈 관련 통신 예시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75556" y="18448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568" y="1736812"/>
            <a:ext cx="834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아래 과정은 모터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1,2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가 정방향으로 탐색하여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homing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동작을 수행하고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homing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동작 완료 시 호스트로 완료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메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세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지를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보냅니다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홈 동작 시 속도는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500rpm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이다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31950" y="152636"/>
            <a:ext cx="502412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명령 프로토콜 예시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- 44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15516" y="152636"/>
            <a:ext cx="32763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11. Fault </a:t>
            </a:r>
            <a:r>
              <a:rPr lang="ko-KR" altLang="en-US" sz="2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처리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455413"/>
              </p:ext>
            </p:extLst>
          </p:nvPr>
        </p:nvGraphicFramePr>
        <p:xfrm>
          <a:off x="320432" y="2646494"/>
          <a:ext cx="8608052" cy="38068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128"/>
                <a:gridCol w="900100"/>
                <a:gridCol w="1381553"/>
                <a:gridCol w="6035271"/>
              </a:tblGrid>
              <a:tr h="756931"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latin typeface="HY견고딕" pitchFamily="18" charset="-127"/>
                          <a:ea typeface="HY견고딕" pitchFamily="18" charset="-127"/>
                        </a:rPr>
                        <a:t>Commend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9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Q2?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Q2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                          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       Q2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en-US" altLang="ko-KR" sz="120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ABCD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; </a:t>
                      </a: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  </a:t>
                      </a:r>
                      <a:r>
                        <a:rPr lang="en-US" altLang="ko-KR" sz="1200" baseline="0" dirty="0" smtClean="0">
                          <a:latin typeface="+mn-lt"/>
                          <a:ea typeface="+mn-ea"/>
                        </a:rPr>
                        <a:t>•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정의된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Fault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Code(status)</a:t>
                      </a:r>
                    </a:p>
                    <a:p>
                      <a:pPr algn="l"/>
                      <a:r>
                        <a:rPr lang="ko-KR" altLang="en-US" sz="1200" baseline="0" dirty="0" smtClean="0">
                          <a:latin typeface="맑은 고딕"/>
                          <a:ea typeface="맑은 고딕"/>
                        </a:rPr>
                        <a:t>  ▶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호스트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(PC)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의 요청이나 상황 발생 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자리로 구성된 두 데이터를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 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 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개의 데이터는 현재 컨트롤러의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상황을 나타냅니다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 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 Fault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상황이 발생되면 종료문자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&lt;!&gt;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로 하여 데이터를 전송합니다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.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 (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기본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과전류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과전압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속도에러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,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홀 센서 에러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  <a:p>
                      <a:pPr algn="l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0" name="직선 연결선 9"/>
          <p:cNvCxnSpPr/>
          <p:nvPr/>
        </p:nvCxnSpPr>
        <p:spPr>
          <a:xfrm>
            <a:off x="5030267" y="3573016"/>
            <a:ext cx="44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580112" y="3573016"/>
            <a:ext cx="44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V="1">
            <a:off x="5801028" y="3573016"/>
            <a:ext cx="0" cy="252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5801028" y="3825044"/>
            <a:ext cx="52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20172" y="3923474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5251183" y="3573016"/>
            <a:ext cx="0" cy="468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5256076" y="4041068"/>
            <a:ext cx="9351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4188" y="368102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모터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3528" y="134076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3548" y="1232756"/>
            <a:ext cx="819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FAULT Code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 표시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제어 도중 갑자기 동작이 멈춘다거나 전류가 높다거나 하는 등 이상증상이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발생 됐을 시에는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Q2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명령어를 통해 현재 컨트롤러의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Fault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상황을 나타냅니다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59471"/>
              </p:ext>
            </p:extLst>
          </p:nvPr>
        </p:nvGraphicFramePr>
        <p:xfrm>
          <a:off x="2987824" y="5167652"/>
          <a:ext cx="583264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62"/>
                <a:gridCol w="1458162"/>
                <a:gridCol w="1458162"/>
                <a:gridCol w="1458162"/>
              </a:tblGrid>
              <a:tr h="230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FF0000"/>
                          </a:solidFill>
                        </a:rPr>
                        <a:t> A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FF0000"/>
                          </a:solidFill>
                        </a:rPr>
                        <a:t> B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rgbClr val="FF0000"/>
                          </a:solidFill>
                        </a:rPr>
                        <a:t> D</a:t>
                      </a:r>
                      <a:endParaRPr lang="ko-KR" alt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79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O : Over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Voltage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U : Under Voltage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N : None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H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: Open Hall sensor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C : Current sensing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N : None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C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: Over Current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L : Over Load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 : Over Speed</a:t>
                      </a: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P : Over Position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N : None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E</a:t>
                      </a: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: </a:t>
                      </a:r>
                      <a:r>
                        <a:rPr lang="en-US" altLang="ko-KR" sz="1000" baseline="0" dirty="0" err="1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Eeprom</a:t>
                      </a:r>
                      <a:endParaRPr lang="en-US" altLang="ko-KR" sz="1000" baseline="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latinLnBrk="1"/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P : Parameter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N : None</a:t>
                      </a:r>
                      <a:endParaRPr lang="ko-KR" altLang="en-US" sz="1000" dirty="0" smtClean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- 45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모서리가 둥근 직사각형 18"/>
          <p:cNvSpPr/>
          <p:nvPr/>
        </p:nvSpPr>
        <p:spPr>
          <a:xfrm>
            <a:off x="215516" y="152636"/>
            <a:ext cx="324036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11. Fault </a:t>
            </a:r>
            <a:r>
              <a:rPr lang="ko-KR" altLang="en-US" sz="2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처리</a:t>
            </a:r>
            <a:endParaRPr lang="ko-KR" altLang="en-US" sz="2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40299"/>
              </p:ext>
            </p:extLst>
          </p:nvPr>
        </p:nvGraphicFramePr>
        <p:xfrm>
          <a:off x="248424" y="1688273"/>
          <a:ext cx="8608052" cy="20287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5459"/>
                <a:gridCol w="2037322"/>
                <a:gridCol w="6035271"/>
              </a:tblGrid>
              <a:tr h="605510">
                <a:tc>
                  <a:txBody>
                    <a:bodyPr/>
                    <a:lstStyle/>
                    <a:p>
                      <a:pPr algn="l" latinLnBrk="1"/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응답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Response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Ex) Q2ONNN,NNCN!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은 과전압으로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과전류로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0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Ex) Q2NNSN,NNLN!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은 속도에러로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과부화로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26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Ex) Q2UNNN,NNPN!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&gt;&gt;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은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저전압으로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모터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는 위치에러로 인한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상황 발생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직사각형 20"/>
          <p:cNvSpPr/>
          <p:nvPr/>
        </p:nvSpPr>
        <p:spPr>
          <a:xfrm>
            <a:off x="323528" y="1340768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3547" y="1232756"/>
            <a:ext cx="81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FAULT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표시의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예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23528" y="3995772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07490" y="3887760"/>
            <a:ext cx="81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FAULT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처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리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예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11564"/>
              </p:ext>
            </p:extLst>
          </p:nvPr>
        </p:nvGraphicFramePr>
        <p:xfrm>
          <a:off x="292131" y="4365105"/>
          <a:ext cx="8608052" cy="16561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5459"/>
                <a:gridCol w="1764190"/>
                <a:gridCol w="6308403"/>
              </a:tblGrid>
              <a:tr h="603072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명령어</a:t>
                      </a:r>
                      <a:endParaRPr lang="en-US" altLang="ko-KR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Commend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       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Q2?</a:t>
                      </a:r>
                      <a:endParaRPr lang="ko-KR" altLang="en-US" sz="120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</a:t>
                      </a: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Q2?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명령어를 전송하여 </a:t>
                      </a:r>
                      <a:r>
                        <a:rPr lang="ko-KR" altLang="en-US" sz="1200" baseline="0" dirty="0" err="1" smtClean="0">
                          <a:latin typeface="HY견고딕" pitchFamily="18" charset="-127"/>
                          <a:ea typeface="HY견고딕" pitchFamily="18" charset="-127"/>
                        </a:rPr>
                        <a:t>리턴되는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데이터를 분석하여 현재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상태를 판단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6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PR: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l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   Fault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가 발생한 경우 원인을 제거 한 후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PR 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명령을 사용하여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Fault Flag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를 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Clear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함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슬라이드 번호 개체 틀 10"/>
          <p:cNvSpPr txBox="1">
            <a:spLocks/>
          </p:cNvSpPr>
          <p:nvPr/>
        </p:nvSpPr>
        <p:spPr>
          <a:xfrm>
            <a:off x="4139952" y="6520259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tx1"/>
                </a:solidFill>
              </a:rPr>
              <a:t>- 46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Resized_20170213_11544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7789" y1="58594" x2="81960" y2="67266"/>
                        <a14:foregroundMark x1="30865" y1="35078" x2="48071" y2="34531"/>
                        <a14:foregroundMark x1="51512" y1="33828" x2="65068" y2="33594"/>
                        <a14:foregroundMark x1="33055" y1="34766" x2="46298" y2="33828"/>
                        <a14:foregroundMark x1="30698" y1="34680" x2="36495" y2="34091"/>
                        <a14:foregroundMark x1="30171" y1="34091" x2="31621" y2="34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57"/>
          <a:stretch/>
        </p:blipFill>
        <p:spPr bwMode="auto">
          <a:xfrm>
            <a:off x="-275326" y="1952836"/>
            <a:ext cx="3155138" cy="36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31949" y="152636"/>
            <a:ext cx="3691979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시스템의 구</a:t>
            </a:r>
            <a:r>
              <a:rPr lang="ko-KR" altLang="en-US" sz="36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성</a:t>
            </a:r>
          </a:p>
        </p:txBody>
      </p:sp>
      <p:pic>
        <p:nvPicPr>
          <p:cNvPr id="12" name="Picture 2" descr="C:\Users\user\Desktop\제품 메뉴얼\MBBL-2ACD\Resized_20170118_183318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backgroundMark x1="13347" y1="20625" x2="3233" y2="25156"/>
                        <a14:backgroundMark x1="94995" y1="20469" x2="96872" y2="51484"/>
                        <a14:backgroundMark x1="2607" y1="39141" x2="2920" y2="48906"/>
                        <a14:backgroundMark x1="5422" y1="63438" x2="4484" y2="65000"/>
                        <a14:backgroundMark x1="6048" y1="68750" x2="4171" y2="69531"/>
                        <a14:backgroundMark x1="6152" y1="52344" x2="5422" y2="65234"/>
                        <a14:backgroundMark x1="6152" y1="64219" x2="6152" y2="65469"/>
                        <a14:backgroundMark x1="5735" y1="46484" x2="6465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5535" r="5118" b="24581"/>
          <a:stretch/>
        </p:blipFill>
        <p:spPr bwMode="auto">
          <a:xfrm rot="10800000">
            <a:off x="3984049" y="2612272"/>
            <a:ext cx="3148756" cy="23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6" t="30473" r="23507" b="30764"/>
          <a:stretch/>
        </p:blipFill>
        <p:spPr bwMode="auto">
          <a:xfrm>
            <a:off x="2325463" y="4886404"/>
            <a:ext cx="1262541" cy="13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5" b="90618" l="13070" r="79257">
                        <a14:foregroundMark x1="73141" y1="63966" x2="61391" y2="83156"/>
                        <a14:foregroundMark x1="48921" y1="85928" x2="36211" y2="81663"/>
                        <a14:backgroundMark x1="48441" y1="83369" x2="40048" y2="80597"/>
                        <a14:backgroundMark x1="39928" y1="80597" x2="38129" y2="81023"/>
                        <a14:backgroundMark x1="27098" y1="66738" x2="25060" y2="64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1667" r="21771" b="9504"/>
          <a:stretch/>
        </p:blipFill>
        <p:spPr>
          <a:xfrm rot="10800000">
            <a:off x="7080392" y="1657363"/>
            <a:ext cx="1882691" cy="148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82" b="94030" l="10192" r="79616">
                        <a14:foregroundMark x1="21942" y1="39446" x2="21942" y2="62687"/>
                        <a14:foregroundMark x1="52038" y1="85501" x2="51079" y2="85288"/>
                        <a14:foregroundMark x1="49880" y1="86567" x2="39928" y2="82303"/>
                        <a14:foregroundMark x1="39688" y1="82516" x2="34532" y2="81876"/>
                        <a14:backgroundMark x1="23261" y1="25373" x2="23381" y2="60128"/>
                        <a14:backgroundMark x1="28177" y1="67377" x2="25300" y2="65458"/>
                        <a14:backgroundMark x1="50000" y1="84435" x2="39688" y2="78678"/>
                        <a14:backgroundMark x1="34412" y1="80597" x2="36691" y2="79744"/>
                        <a14:backgroundMark x1="37650" y1="81023" x2="41007" y2="80810"/>
                        <a14:backgroundMark x1="41487" y1="81663" x2="42926" y2="8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1667" r="21771" b="9504"/>
          <a:stretch/>
        </p:blipFill>
        <p:spPr>
          <a:xfrm rot="10800000" flipV="1">
            <a:off x="7152400" y="4753707"/>
            <a:ext cx="1882691" cy="148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위로 굽은 화살표 15"/>
          <p:cNvSpPr/>
          <p:nvPr/>
        </p:nvSpPr>
        <p:spPr>
          <a:xfrm rot="10800000">
            <a:off x="5683917" y="1916832"/>
            <a:ext cx="1440592" cy="847734"/>
          </a:xfrm>
          <a:prstGeom prst="bentUpArrow">
            <a:avLst>
              <a:gd name="adj1" fmla="val 25000"/>
              <a:gd name="adj2" fmla="val 19628"/>
              <a:gd name="adj3" fmla="val 25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로 굽은 화살표 17"/>
          <p:cNvSpPr/>
          <p:nvPr/>
        </p:nvSpPr>
        <p:spPr>
          <a:xfrm rot="10800000" flipV="1">
            <a:off x="5457812" y="4954511"/>
            <a:ext cx="1500713" cy="861033"/>
          </a:xfrm>
          <a:prstGeom prst="bent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위로 굽은 화살표 20"/>
          <p:cNvSpPr/>
          <p:nvPr/>
        </p:nvSpPr>
        <p:spPr>
          <a:xfrm rot="16200000" flipH="1">
            <a:off x="6976176" y="2878415"/>
            <a:ext cx="764239" cy="663526"/>
          </a:xfrm>
          <a:prstGeom prst="bent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위로 굽은 화살표 21"/>
          <p:cNvSpPr/>
          <p:nvPr/>
        </p:nvSpPr>
        <p:spPr>
          <a:xfrm rot="5400000" flipH="1" flipV="1">
            <a:off x="6899631" y="4223474"/>
            <a:ext cx="920595" cy="660261"/>
          </a:xfrm>
          <a:prstGeom prst="bent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위로 굽은 화살표 22"/>
          <p:cNvSpPr/>
          <p:nvPr/>
        </p:nvSpPr>
        <p:spPr>
          <a:xfrm rot="10800000" flipH="1" flipV="1">
            <a:off x="3582433" y="4933820"/>
            <a:ext cx="1277599" cy="907448"/>
          </a:xfrm>
          <a:prstGeom prst="bent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551251" y="5841268"/>
            <a:ext cx="1164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  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RS232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통신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89043" y="5828956"/>
            <a:ext cx="1075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Encoder 1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6661" y="1657601"/>
            <a:ext cx="1075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Encoder 2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89605" y="3036486"/>
            <a:ext cx="141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Motor2, </a:t>
            </a:r>
          </a:p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Hall Sensor2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83127" y="4419974"/>
            <a:ext cx="141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Motor1, </a:t>
            </a:r>
          </a:p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Hall Sensor1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위로 굽은 화살표 29"/>
          <p:cNvSpPr/>
          <p:nvPr/>
        </p:nvSpPr>
        <p:spPr>
          <a:xfrm rot="16200000" flipH="1" flipV="1">
            <a:off x="2959106" y="3305298"/>
            <a:ext cx="1664764" cy="601143"/>
          </a:xfrm>
          <a:prstGeom prst="bent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위쪽 화살표 9"/>
          <p:cNvSpPr/>
          <p:nvPr/>
        </p:nvSpPr>
        <p:spPr>
          <a:xfrm>
            <a:off x="1547664" y="4473116"/>
            <a:ext cx="261813" cy="770297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115616" y="5265204"/>
            <a:ext cx="1159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Home Sensor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4" name="Picture 2" descr="C:\Users\user\Desktop\제목 없음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87" y="1124744"/>
            <a:ext cx="1937321" cy="15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81891" y="2423467"/>
            <a:ext cx="1022057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 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전원 입력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386409" y="4703490"/>
            <a:ext cx="497739" cy="178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4109864" y="4054823"/>
            <a:ext cx="276546" cy="498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5305874" y="4553605"/>
            <a:ext cx="730401" cy="382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1445199" y="4113076"/>
            <a:ext cx="612068" cy="365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5305875" y="2773487"/>
            <a:ext cx="756084" cy="368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6526715" y="2964117"/>
            <a:ext cx="475291" cy="844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6526715" y="3869477"/>
            <a:ext cx="475291" cy="844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- 4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2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231950" y="152636"/>
            <a:ext cx="332197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구성</a:t>
            </a:r>
            <a:endParaRPr lang="ko-KR" altLang="en-US" sz="3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684018"/>
              </p:ext>
            </p:extLst>
          </p:nvPr>
        </p:nvGraphicFramePr>
        <p:xfrm>
          <a:off x="4608003" y="1306031"/>
          <a:ext cx="4392489" cy="51473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2429"/>
                <a:gridCol w="1061767"/>
                <a:gridCol w="648072"/>
                <a:gridCol w="1980221"/>
              </a:tblGrid>
              <a:tr h="3532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견고딕" pitchFamily="18" charset="-127"/>
                          <a:ea typeface="HY견고딕" pitchFamily="18" charset="-127"/>
                        </a:rPr>
                        <a:t>분류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견고딕" pitchFamily="18" charset="-127"/>
                          <a:ea typeface="HY견고딕" pitchFamily="18" charset="-127"/>
                        </a:rPr>
                        <a:t>이름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8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7346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Power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Connector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DC 8~24V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입력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DC 8~24V 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입력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RS232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Connector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BOOT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7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TXD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RXD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98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987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Home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Sensor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Co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nnector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VCC (3.3V)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9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Hall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Sensor1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IN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Hall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Sensor2 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IN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NC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NC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3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4" name="Picture 4" descr="C:\Users\user\Desktop\Resized_20170213_11544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7789" y1="58594" x2="81960" y2="67266"/>
                        <a14:foregroundMark x1="30865" y1="35078" x2="48071" y2="34531"/>
                        <a14:foregroundMark x1="51512" y1="33828" x2="65068" y2="33594"/>
                        <a14:foregroundMark x1="33055" y1="34766" x2="46298" y2="33828"/>
                        <a14:foregroundMark x1="30865" y1="33906" x2="37435" y2="3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29916" r="10747" b="23781"/>
          <a:stretch/>
        </p:blipFill>
        <p:spPr bwMode="auto">
          <a:xfrm>
            <a:off x="483079" y="2168860"/>
            <a:ext cx="3268863" cy="29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직선 연결선 42"/>
          <p:cNvCxnSpPr/>
          <p:nvPr/>
        </p:nvCxnSpPr>
        <p:spPr>
          <a:xfrm>
            <a:off x="4067944" y="3682025"/>
            <a:ext cx="0" cy="5580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3563888" y="4238167"/>
            <a:ext cx="5040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8" name="그룹 47"/>
          <p:cNvGrpSpPr/>
          <p:nvPr/>
        </p:nvGrpSpPr>
        <p:grpSpPr>
          <a:xfrm>
            <a:off x="3851920" y="3321985"/>
            <a:ext cx="432048" cy="369332"/>
            <a:chOff x="3608276" y="4877544"/>
            <a:chExt cx="432048" cy="369332"/>
          </a:xfrm>
        </p:grpSpPr>
        <p:sp>
          <p:nvSpPr>
            <p:cNvPr id="49" name="타원 48"/>
            <p:cNvSpPr/>
            <p:nvPr/>
          </p:nvSpPr>
          <p:spPr>
            <a:xfrm>
              <a:off x="3608276" y="4877544"/>
              <a:ext cx="396044" cy="3619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44280" y="4877544"/>
              <a:ext cx="396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HY견고딕" pitchFamily="18" charset="-127"/>
                  <a:ea typeface="HY견고딕" pitchFamily="18" charset="-127"/>
                </a:rPr>
                <a:t>2</a:t>
              </a:r>
              <a:endParaRPr lang="ko-KR" altLang="en-US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>
            <a:off x="1960142" y="4465899"/>
            <a:ext cx="0" cy="93610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1960142" y="4474113"/>
            <a:ext cx="451618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타원 36"/>
          <p:cNvSpPr/>
          <p:nvPr/>
        </p:nvSpPr>
        <p:spPr>
          <a:xfrm>
            <a:off x="1745686" y="5413908"/>
            <a:ext cx="396044" cy="361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99692" y="5410217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2752946" y="5050177"/>
            <a:ext cx="0" cy="46805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2752230" y="5518229"/>
            <a:ext cx="451618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타원 58"/>
          <p:cNvSpPr/>
          <p:nvPr/>
        </p:nvSpPr>
        <p:spPr>
          <a:xfrm>
            <a:off x="3213996" y="5341900"/>
            <a:ext cx="396044" cy="361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239852" y="5338209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429762" y="4240087"/>
            <a:ext cx="728219" cy="414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370040" y="4831254"/>
            <a:ext cx="728219" cy="215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2987824" y="4654133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456482" y="4654133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415216" y="5046267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2915816" y="5050177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3189928" y="3898855"/>
            <a:ext cx="364109" cy="755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3536602" y="4402105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527884" y="3826041"/>
            <a:ext cx="171302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- 5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19423"/>
              </p:ext>
            </p:extLst>
          </p:nvPr>
        </p:nvGraphicFramePr>
        <p:xfrm>
          <a:off x="3940362" y="1232756"/>
          <a:ext cx="5024126" cy="5242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4882"/>
                <a:gridCol w="1649712"/>
                <a:gridCol w="582782"/>
                <a:gridCol w="2116750"/>
              </a:tblGrid>
              <a:tr h="2646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분류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이름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견고딕" pitchFamily="18" charset="-127"/>
                          <a:ea typeface="HY견고딕" pitchFamily="18" charset="-127"/>
                        </a:rPr>
                        <a:t>설명</a:t>
                      </a:r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4692">
                <a:tc rowSpan="10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10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Connector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NC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VCC (5V)</a:t>
                      </a:r>
                      <a:endParaRPr lang="en-US" altLang="ko-KR" sz="1200" baseline="0" dirty="0" smtClean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NC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/</a:t>
                      </a:r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A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A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/B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B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/I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Encoder I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Motor/Hall</a:t>
                      </a:r>
                    </a:p>
                    <a:p>
                      <a:pPr algn="ctr" latinLnBrk="1"/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Connector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Motor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U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 출력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Motor V</a:t>
                      </a:r>
                      <a:r>
                        <a:rPr lang="ko-KR" altLang="en-US" sz="1200" dirty="0" smtClean="0">
                          <a:latin typeface="HY견고딕" pitchFamily="18" charset="-127"/>
                          <a:ea typeface="HY견고딕" pitchFamily="18" charset="-127"/>
                        </a:rPr>
                        <a:t>상 출력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Motor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W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 출력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VCC (5V)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GND 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Hall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Sensor 1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 입력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Hall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Sensor 2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 입력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69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HY견고딕" pitchFamily="18" charset="-127"/>
                          <a:ea typeface="HY견고딕" pitchFamily="18" charset="-127"/>
                        </a:rPr>
                        <a:t>Hall</a:t>
                      </a:r>
                      <a:r>
                        <a:rPr lang="en-US" altLang="ko-KR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 Sensor 3</a:t>
                      </a:r>
                      <a:r>
                        <a:rPr lang="ko-KR" altLang="en-US" sz="1200" baseline="0" dirty="0" smtClean="0">
                          <a:latin typeface="HY견고딕" pitchFamily="18" charset="-127"/>
                          <a:ea typeface="HY견고딕" pitchFamily="18" charset="-127"/>
                        </a:rPr>
                        <a:t>상 입력</a:t>
                      </a:r>
                      <a:endParaRPr lang="ko-KR" altLang="en-US" sz="1200" dirty="0"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user\Desktop\제품 메뉴얼\MBBL-2ACD\Resized_20170118_18331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backgroundMark x1="13347" y1="20625" x2="3233" y2="25156"/>
                        <a14:backgroundMark x1="94995" y1="20469" x2="96872" y2="51484"/>
                        <a14:backgroundMark x1="2607" y1="39141" x2="2920" y2="48906"/>
                        <a14:backgroundMark x1="5422" y1="63438" x2="4484" y2="65000"/>
                        <a14:backgroundMark x1="6048" y1="68750" x2="4171" y2="69531"/>
                        <a14:backgroundMark x1="6152" y1="52344" x2="5422" y2="65234"/>
                        <a14:backgroundMark x1="6152" y1="64219" x2="6152" y2="65469"/>
                        <a14:backgroundMark x1="5735" y1="46484" x2="6465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74" r="7286" b="27469"/>
          <a:stretch/>
        </p:blipFill>
        <p:spPr bwMode="auto">
          <a:xfrm rot="16200000">
            <a:off x="-42957" y="2571322"/>
            <a:ext cx="3938961" cy="23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타원 19"/>
          <p:cNvSpPr/>
          <p:nvPr/>
        </p:nvSpPr>
        <p:spPr>
          <a:xfrm>
            <a:off x="298671" y="5659338"/>
            <a:ext cx="396044" cy="361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4988" y="5651956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1414795" y="5479318"/>
            <a:ext cx="0" cy="3779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2494915" y="5479318"/>
            <a:ext cx="0" cy="3779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710854" y="5847494"/>
            <a:ext cx="1784061" cy="973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880051" y="4288492"/>
            <a:ext cx="0" cy="3638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2884947" y="4274440"/>
            <a:ext cx="0" cy="3779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878087" y="4652352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타원 54"/>
          <p:cNvSpPr/>
          <p:nvPr/>
        </p:nvSpPr>
        <p:spPr>
          <a:xfrm>
            <a:off x="3383868" y="4472332"/>
            <a:ext cx="396044" cy="3619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419872" y="4473116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31950" y="152636"/>
            <a:ext cx="3321970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구성</a:t>
            </a:r>
            <a:endParaRPr lang="ko-KR" altLang="en-US" sz="3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71600" y="4841664"/>
            <a:ext cx="954923" cy="622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924889" y="4833156"/>
            <a:ext cx="954923" cy="622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719572" y="3320988"/>
            <a:ext cx="439909" cy="953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68" name="직사각형 67"/>
          <p:cNvSpPr/>
          <p:nvPr/>
        </p:nvSpPr>
        <p:spPr>
          <a:xfrm>
            <a:off x="406683" y="3425772"/>
            <a:ext cx="30417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0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406683" y="3571402"/>
            <a:ext cx="30417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06683" y="3715418"/>
            <a:ext cx="30417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406683" y="3859434"/>
            <a:ext cx="30417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06683" y="4003450"/>
            <a:ext cx="30417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1187624" y="3429000"/>
            <a:ext cx="277350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187624" y="3574630"/>
            <a:ext cx="277350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1187624" y="3718646"/>
            <a:ext cx="277350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1187624" y="3862662"/>
            <a:ext cx="277350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1187624" y="4006678"/>
            <a:ext cx="277350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2663788" y="3320988"/>
            <a:ext cx="439909" cy="953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1655494" y="5461768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1547300" y="5461768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432706" y="5461768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1311583" y="5467960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1203389" y="546585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1095195" y="546585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980601" y="546585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735614" y="5447330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2627420" y="544522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2519226" y="544522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2404632" y="544522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2283509" y="5451416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2175315" y="5449310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2067121" y="5449310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1952527" y="5449310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763688" y="5463874"/>
            <a:ext cx="108194" cy="180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2663788" y="3319374"/>
            <a:ext cx="439909" cy="953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/>
          <p:cNvSpPr/>
          <p:nvPr/>
        </p:nvSpPr>
        <p:spPr>
          <a:xfrm>
            <a:off x="2303748" y="3427386"/>
            <a:ext cx="324728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2303748" y="3573016"/>
            <a:ext cx="324728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2303748" y="3717032"/>
            <a:ext cx="324728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2303748" y="3861048"/>
            <a:ext cx="324728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2308022" y="4003450"/>
            <a:ext cx="329172" cy="1424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10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095835" y="3425772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095835" y="3571402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095835" y="3715418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3095835" y="3859434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095835" y="4003450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sz="8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3095835" y="3857820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095835" y="4001836"/>
            <a:ext cx="302531" cy="14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sz="7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2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- 6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5.1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전원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배선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5536" y="526520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5397" y="4679558"/>
            <a:ext cx="3780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번 핀을 의미합니다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user\Desktop\제품 메뉴얼\MBBL-2ACD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91" l="0" r="100000">
                        <a14:backgroundMark x1="90824" y1="11719" x2="92701" y2="53594"/>
                        <a14:backgroundMark x1="2503" y1="14922" x2="3962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0294" y="1276131"/>
            <a:ext cx="3070125" cy="38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4427984" y="2564904"/>
            <a:ext cx="81793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 flipH="1" flipV="1">
            <a:off x="2121972" y="4725138"/>
            <a:ext cx="145772" cy="1800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86916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전원의 잘못된 결선은 제어기와 모터 파손의 원인이 되오니 배선을 확인 하신 후 결선하여 주시기 바랍니다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6354198" y="2456892"/>
            <a:ext cx="9001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직선 연결선 2052"/>
          <p:cNvCxnSpPr/>
          <p:nvPr/>
        </p:nvCxnSpPr>
        <p:spPr>
          <a:xfrm flipV="1">
            <a:off x="6354198" y="2889798"/>
            <a:ext cx="900100" cy="102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직선 연결선 2054"/>
          <p:cNvCxnSpPr/>
          <p:nvPr/>
        </p:nvCxnSpPr>
        <p:spPr>
          <a:xfrm>
            <a:off x="6354198" y="3392996"/>
            <a:ext cx="9001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직선 연결선 2063"/>
          <p:cNvCxnSpPr/>
          <p:nvPr/>
        </p:nvCxnSpPr>
        <p:spPr>
          <a:xfrm>
            <a:off x="6354198" y="3861048"/>
            <a:ext cx="9001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1" name="TextBox 2070"/>
          <p:cNvSpPr txBox="1"/>
          <p:nvPr/>
        </p:nvSpPr>
        <p:spPr>
          <a:xfrm>
            <a:off x="7236296" y="2333054"/>
            <a:ext cx="15481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GND</a:t>
            </a:r>
            <a:endParaRPr lang="en-US" altLang="ko-KR" sz="800" b="1" dirty="0"/>
          </a:p>
          <a:p>
            <a:endParaRPr lang="en-US" altLang="ko-KR" sz="1600" b="1" dirty="0" smtClean="0"/>
          </a:p>
          <a:p>
            <a:r>
              <a:rPr lang="en-US" altLang="ko-KR" sz="1200" b="1" dirty="0" smtClean="0"/>
              <a:t>DC </a:t>
            </a:r>
            <a:r>
              <a:rPr lang="en-US" altLang="ko-KR" sz="1200" b="1" dirty="0"/>
              <a:t>8~24V</a:t>
            </a:r>
          </a:p>
          <a:p>
            <a:endParaRPr lang="en-US" altLang="ko-KR" b="1" dirty="0" smtClean="0"/>
          </a:p>
          <a:p>
            <a:r>
              <a:rPr lang="en-US" altLang="ko-KR" sz="1200" b="1" dirty="0"/>
              <a:t>DC 8~24V</a:t>
            </a:r>
          </a:p>
          <a:p>
            <a:endParaRPr lang="en-US" altLang="ko-KR" sz="2000" b="1" dirty="0" smtClean="0"/>
          </a:p>
          <a:p>
            <a:r>
              <a:rPr lang="en-US" altLang="ko-KR" sz="1200" b="1" dirty="0"/>
              <a:t>GND</a:t>
            </a:r>
            <a:endParaRPr lang="ko-KR" altLang="en-US" sz="1200" b="1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231950" y="152636"/>
            <a:ext cx="3472451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배</a:t>
            </a:r>
            <a:r>
              <a:rPr lang="ko-KR" altLang="en-US" sz="40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선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355976" y="2431921"/>
            <a:ext cx="360040" cy="659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>
            <a:off x="4788024" y="2636912"/>
            <a:ext cx="648072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616116" y="2240868"/>
            <a:ext cx="864096" cy="18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5940153" y="2364540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940152" y="2796589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940152" y="3300645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940152" y="3768697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- 7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19050">
            <a:solidFill>
              <a:srgbClr val="00B0F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8867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19675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5.2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통신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배선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(RS232)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5536" y="5518973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68252" y="4751566"/>
            <a:ext cx="3780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번 핀을 의미합니다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C:\Users\user\Desktop\제품 메뉴얼\MBBL-2ACD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91" l="0" r="100000">
                        <a14:backgroundMark x1="90824" y1="11719" x2="92701" y2="53594"/>
                        <a14:backgroundMark x1="2503" y1="14922" x2="3962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19" y="1743780"/>
            <a:ext cx="3070125" cy="30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3455876" y="4221088"/>
            <a:ext cx="81793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 flipH="1" flipV="1">
            <a:off x="1689924" y="4797146"/>
            <a:ext cx="145772" cy="1800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537495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5pin RS232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커넥터의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번 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(Boot)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은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Firmware Download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를 위해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할당 된 핀으로서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일반적인 통신시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번 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(Boot)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은 연결하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않아도 됩니다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4608139" y="2672916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4608139" y="2878372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4608139" y="3104964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608139" y="3320988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608139" y="3537012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양쪽 모서리가 잘린 사각형 21"/>
          <p:cNvSpPr/>
          <p:nvPr/>
        </p:nvSpPr>
        <p:spPr>
          <a:xfrm rot="5400000">
            <a:off x="6773097" y="2893658"/>
            <a:ext cx="1944216" cy="494620"/>
          </a:xfrm>
          <a:prstGeom prst="snip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7560467" y="2276872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7560467" y="2636912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560467" y="3068960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7560467" y="3465004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7560467" y="3897052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7812495" y="2456892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7812495" y="2852936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7812495" y="3248980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7812495" y="3681028"/>
            <a:ext cx="108012" cy="108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9" name="직사각형 2058"/>
          <p:cNvSpPr/>
          <p:nvPr/>
        </p:nvSpPr>
        <p:spPr>
          <a:xfrm>
            <a:off x="5436230" y="2600908"/>
            <a:ext cx="153677" cy="162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5436231" y="3447002"/>
            <a:ext cx="153677" cy="162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60" name="TextBox 2059"/>
          <p:cNvSpPr txBox="1"/>
          <p:nvPr/>
        </p:nvSpPr>
        <p:spPr>
          <a:xfrm>
            <a:off x="4798368" y="2447310"/>
            <a:ext cx="637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GND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24219" y="3296017"/>
            <a:ext cx="683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Boot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6732375" y="2348880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직선 연결선 2067"/>
          <p:cNvCxnSpPr/>
          <p:nvPr/>
        </p:nvCxnSpPr>
        <p:spPr>
          <a:xfrm>
            <a:off x="5436096" y="2878372"/>
            <a:ext cx="68407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직선 연결선 2069"/>
          <p:cNvCxnSpPr/>
          <p:nvPr/>
        </p:nvCxnSpPr>
        <p:spPr>
          <a:xfrm flipH="1" flipV="1">
            <a:off x="6111966" y="2348880"/>
            <a:ext cx="8341" cy="5304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직선 연결선 2071"/>
          <p:cNvCxnSpPr/>
          <p:nvPr/>
        </p:nvCxnSpPr>
        <p:spPr>
          <a:xfrm>
            <a:off x="6111966" y="2348880"/>
            <a:ext cx="63007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6732375" y="3104964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직선 연결선 2075"/>
          <p:cNvCxnSpPr/>
          <p:nvPr/>
        </p:nvCxnSpPr>
        <p:spPr>
          <a:xfrm>
            <a:off x="5436230" y="3104965"/>
            <a:ext cx="1305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40252" y="2090390"/>
            <a:ext cx="6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GND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819197" y="2863969"/>
            <a:ext cx="6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RXD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99" name="직선 연결선 98"/>
          <p:cNvCxnSpPr/>
          <p:nvPr/>
        </p:nvCxnSpPr>
        <p:spPr>
          <a:xfrm>
            <a:off x="6732375" y="3537012"/>
            <a:ext cx="8280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5436230" y="3320988"/>
            <a:ext cx="68407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H="1">
            <a:off x="6120307" y="3537012"/>
            <a:ext cx="62172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 flipV="1">
            <a:off x="6120307" y="3311988"/>
            <a:ext cx="0" cy="23359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819197" y="3079993"/>
            <a:ext cx="6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TXD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272435" y="3320988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72300" y="2888940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272300" y="2132856"/>
            <a:ext cx="225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103814" y="3753036"/>
            <a:ext cx="1008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MOLEX 5P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272299" y="4185084"/>
            <a:ext cx="1344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DIP SUB 9P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3" name="모서리가 둥근 직사각형 62"/>
          <p:cNvSpPr/>
          <p:nvPr/>
        </p:nvSpPr>
        <p:spPr>
          <a:xfrm>
            <a:off x="231950" y="152636"/>
            <a:ext cx="3472451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제품의 배</a:t>
            </a:r>
            <a:r>
              <a:rPr lang="ko-KR" altLang="en-US" sz="400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선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347864" y="3847837"/>
            <a:ext cx="252028" cy="5172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60"/>
          <p:cNvSpPr txBox="1"/>
          <p:nvPr/>
        </p:nvSpPr>
        <p:spPr>
          <a:xfrm>
            <a:off x="7272300" y="3764069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72300" y="2492896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38599" y="3573016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9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20372" y="3152001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20372" y="2780928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7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20372" y="2359913"/>
            <a:ext cx="34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6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3851920" y="3429000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3851920" y="3212976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3851920" y="2996952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3851920" y="2780928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3851920" y="2564904"/>
            <a:ext cx="414046" cy="200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11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4306334" y="2528900"/>
            <a:ext cx="43624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306334" y="2528900"/>
            <a:ext cx="0" cy="9721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직선 연결선 2048"/>
          <p:cNvCxnSpPr/>
          <p:nvPr/>
        </p:nvCxnSpPr>
        <p:spPr>
          <a:xfrm>
            <a:off x="4742574" y="2538482"/>
            <a:ext cx="0" cy="114428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직선 연결선 2052"/>
          <p:cNvCxnSpPr/>
          <p:nvPr/>
        </p:nvCxnSpPr>
        <p:spPr>
          <a:xfrm flipH="1">
            <a:off x="4505164" y="3682769"/>
            <a:ext cx="23741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직선 연결선 2054"/>
          <p:cNvCxnSpPr/>
          <p:nvPr/>
        </p:nvCxnSpPr>
        <p:spPr>
          <a:xfrm flipH="1" flipV="1">
            <a:off x="4306334" y="3501008"/>
            <a:ext cx="198830" cy="18176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876256" y="2888940"/>
            <a:ext cx="6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TXD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876256" y="3296017"/>
            <a:ext cx="6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RXD</a:t>
            </a:r>
            <a:endParaRPr lang="ko-KR" altLang="en-US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798233" y="2636912"/>
            <a:ext cx="637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GND</a:t>
            </a:r>
            <a:endParaRPr lang="ko-KR" altLang="en-US" sz="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56" name="위로 굽은 화살표 2055"/>
          <p:cNvSpPr/>
          <p:nvPr/>
        </p:nvSpPr>
        <p:spPr>
          <a:xfrm>
            <a:off x="3779912" y="4005064"/>
            <a:ext cx="900100" cy="28803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슬라이드 번호 개체 틀 10"/>
          <p:cNvSpPr txBox="1">
            <a:spLocks/>
          </p:cNvSpPr>
          <p:nvPr/>
        </p:nvSpPr>
        <p:spPr>
          <a:xfrm>
            <a:off x="4211960" y="652025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- 8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소개서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26163</TotalTime>
  <Words>5803</Words>
  <Application>Microsoft Office PowerPoint</Application>
  <PresentationFormat>화면 슬라이드 쇼(4:3)</PresentationFormat>
  <Paragraphs>1521</Paragraphs>
  <Slides>47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48" baseType="lpstr">
      <vt:lpstr>소개서테마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gihwachoi</dc:creator>
  <cp:lastModifiedBy>user</cp:lastModifiedBy>
  <cp:revision>827</cp:revision>
  <cp:lastPrinted>2016-08-29T06:37:25Z</cp:lastPrinted>
  <dcterms:created xsi:type="dcterms:W3CDTF">2013-03-08T05:01:01Z</dcterms:created>
  <dcterms:modified xsi:type="dcterms:W3CDTF">2017-03-06T01:54:56Z</dcterms:modified>
</cp:coreProperties>
</file>